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70" r:id="rId5"/>
    <p:sldId id="271" r:id="rId6"/>
    <p:sldId id="274" r:id="rId7"/>
    <p:sldId id="275" r:id="rId8"/>
    <p:sldId id="276" r:id="rId9"/>
    <p:sldId id="277" r:id="rId10"/>
    <p:sldId id="278" r:id="rId11"/>
    <p:sldId id="279" r:id="rId12"/>
    <p:sldId id="280" r:id="rId13"/>
    <p:sldId id="281" r:id="rId14"/>
    <p:sldId id="282" r:id="rId15"/>
    <p:sldId id="283" r:id="rId16"/>
    <p:sldId id="284" r:id="rId17"/>
    <p:sldId id="285"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Dikdörtgen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lt Başlık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C0A7CA71-2FD2-497B-B38D-68862F762F1B}" type="datetimeFigureOut">
              <a:rPr lang="tr-TR" smtClean="0"/>
              <a:t>14.11.2019</a:t>
            </a:fld>
            <a:endParaRPr lang="tr-TR"/>
          </a:p>
        </p:txBody>
      </p:sp>
      <p:sp>
        <p:nvSpPr>
          <p:cNvPr id="17" name="Altbilgi Yer Tutucusu 16"/>
          <p:cNvSpPr>
            <a:spLocks noGrp="1"/>
          </p:cNvSpPr>
          <p:nvPr>
            <p:ph type="ftr" sz="quarter" idx="11"/>
          </p:nvPr>
        </p:nvSpPr>
        <p:spPr/>
        <p:txBody>
          <a:bodyPr/>
          <a:lstStyle/>
          <a:p>
            <a:endParaRPr lang="tr-TR"/>
          </a:p>
        </p:txBody>
      </p:sp>
      <p:sp>
        <p:nvSpPr>
          <p:cNvPr id="7" name="Düz Bağlayıcı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ayt Numarası Yer Tutucus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5B4CCFE6-E63E-4E4E-B01E-F15F09C04599}" type="slidenum">
              <a:rPr lang="tr-TR" smtClean="0"/>
              <a:t>‹#›</a:t>
            </a:fld>
            <a:endParaRPr lang="tr-TR"/>
          </a:p>
        </p:txBody>
      </p:sp>
      <p:sp>
        <p:nvSpPr>
          <p:cNvPr id="8" name="Başlık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0A7CA71-2FD2-497B-B38D-68862F762F1B}" type="datetimeFigureOut">
              <a:rPr lang="tr-TR" smtClean="0"/>
              <a:t>14.11.2019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4CCFE6-E63E-4E4E-B01E-F15F09C0459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Düz Bağlayıcı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9221216" y="3009902"/>
            <a:ext cx="609600" cy="441325"/>
          </a:xfrm>
        </p:spPr>
        <p:txBody>
          <a:bodyPr/>
          <a:lstStyle/>
          <a:p>
            <a:fld id="{5B4CCFE6-E63E-4E4E-B01E-F15F09C04599}" type="slidenum">
              <a:rPr lang="tr-TR" smtClean="0"/>
              <a:t>‹#›</a:t>
            </a:fld>
            <a:endParaRPr lang="tr-TR"/>
          </a:p>
        </p:txBody>
      </p:sp>
      <p:sp>
        <p:nvSpPr>
          <p:cNvPr id="3" name="Dikey Metin Yer Tutucusu 2"/>
          <p:cNvSpPr>
            <a:spLocks noGrp="1"/>
          </p:cNvSpPr>
          <p:nvPr>
            <p:ph type="body" orient="vert" idx="1"/>
          </p:nvPr>
        </p:nvSpPr>
        <p:spPr>
          <a:xfrm>
            <a:off x="406400" y="304800"/>
            <a:ext cx="87376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0A7CA71-2FD2-497B-B38D-68862F762F1B}" type="datetimeFigureOut">
              <a:rPr lang="tr-TR" smtClean="0"/>
              <a:t>14.11.2019</a:t>
            </a:fld>
            <a:endParaRPr lang="tr-TR"/>
          </a:p>
        </p:txBody>
      </p:sp>
      <p:sp>
        <p:nvSpPr>
          <p:cNvPr id="5" name="Altbilgi Yer Tutucusu 4"/>
          <p:cNvSpPr>
            <a:spLocks noGrp="1"/>
          </p:cNvSpPr>
          <p:nvPr>
            <p:ph type="ftr" sz="quarter" idx="11"/>
          </p:nvPr>
        </p:nvSpPr>
        <p:spPr/>
        <p:txBody>
          <a:bodyPr/>
          <a:lstStyle/>
          <a:p>
            <a:endParaRPr lang="tr-TR"/>
          </a:p>
        </p:txBody>
      </p:sp>
      <p:sp>
        <p:nvSpPr>
          <p:cNvPr id="2" name="Dikey Başlık 1"/>
          <p:cNvSpPr>
            <a:spLocks noGrp="1"/>
          </p:cNvSpPr>
          <p:nvPr>
            <p:ph type="title" orient="vert"/>
          </p:nvPr>
        </p:nvSpPr>
        <p:spPr>
          <a:xfrm>
            <a:off x="9855200" y="304802"/>
            <a:ext cx="19304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C0A7CA71-2FD2-497B-B38D-68862F762F1B}" type="datetimeFigureOut">
              <a:rPr lang="tr-TR" smtClean="0"/>
              <a:t>14.11.2019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5815584" y="1026373"/>
            <a:ext cx="609600" cy="441325"/>
          </a:xfrm>
        </p:spPr>
        <p:txBody>
          <a:bodyPr/>
          <a:lstStyle/>
          <a:p>
            <a:fld id="{5B4CCFE6-E63E-4E4E-B01E-F15F09C04599}" type="slidenum">
              <a:rPr lang="tr-TR" smtClean="0"/>
              <a:t>‹#›</a:t>
            </a:fld>
            <a:endParaRPr lang="tr-TR"/>
          </a:p>
        </p:txBody>
      </p:sp>
      <p:sp>
        <p:nvSpPr>
          <p:cNvPr id="8" name="İçerik Yer Tutucusu 7"/>
          <p:cNvSpPr>
            <a:spLocks noGrp="1"/>
          </p:cNvSpPr>
          <p:nvPr>
            <p:ph sz="quarter" idx="1"/>
          </p:nvPr>
        </p:nvSpPr>
        <p:spPr>
          <a:xfrm>
            <a:off x="402336" y="1527048"/>
            <a:ext cx="1133856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Dikdörtgen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ikdörtgen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Altbilgi Yer Tutucusu 4"/>
          <p:cNvSpPr>
            <a:spLocks noGrp="1"/>
          </p:cNvSpPr>
          <p:nvPr>
            <p:ph type="ftr" sz="quarter" idx="11"/>
          </p:nvPr>
        </p:nvSpPr>
        <p:spPr/>
        <p:txBody>
          <a:bodyPr/>
          <a:lstStyle/>
          <a:p>
            <a:endParaRPr lang="tr-TR"/>
          </a:p>
        </p:txBody>
      </p:sp>
      <p:sp>
        <p:nvSpPr>
          <p:cNvPr id="4" name="Veri Yer Tutucusu 3"/>
          <p:cNvSpPr>
            <a:spLocks noGrp="1"/>
          </p:cNvSpPr>
          <p:nvPr>
            <p:ph type="dt" sz="half" idx="10"/>
          </p:nvPr>
        </p:nvSpPr>
        <p:spPr/>
        <p:txBody>
          <a:bodyPr/>
          <a:lstStyle/>
          <a:p>
            <a:fld id="{C0A7CA71-2FD2-497B-B38D-68862F762F1B}" type="datetimeFigureOut">
              <a:rPr lang="tr-TR" smtClean="0"/>
              <a:t>14.11.2019</a:t>
            </a:fld>
            <a:endParaRPr lang="tr-TR"/>
          </a:p>
        </p:txBody>
      </p:sp>
      <p:sp>
        <p:nvSpPr>
          <p:cNvPr id="8" name="Düz Bağlayıcı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5B4CCFE6-E63E-4E4E-B01E-F15F09C04599}" type="slidenum">
              <a:rPr lang="tr-TR" smtClean="0"/>
              <a:t>‹#›</a:t>
            </a:fld>
            <a:endParaRPr lang="tr-TR"/>
          </a:p>
        </p:txBody>
      </p:sp>
      <p:sp>
        <p:nvSpPr>
          <p:cNvPr id="2" name="Başlık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02336" y="228600"/>
            <a:ext cx="11379200" cy="758952"/>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7721600" y="6409944"/>
            <a:ext cx="4059936" cy="365760"/>
          </a:xfrm>
        </p:spPr>
        <p:txBody>
          <a:bodyPr/>
          <a:lstStyle/>
          <a:p>
            <a:fld id="{C0A7CA71-2FD2-497B-B38D-68862F762F1B}" type="datetimeFigureOut">
              <a:rPr lang="tr-TR" smtClean="0"/>
              <a:t>14.11.2019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4CCFE6-E63E-4E4E-B01E-F15F09C04599}" type="slidenum">
              <a:rPr lang="tr-TR" smtClean="0"/>
              <a:t>‹#›</a:t>
            </a:fld>
            <a:endParaRPr lang="tr-TR"/>
          </a:p>
        </p:txBody>
      </p:sp>
      <p:sp>
        <p:nvSpPr>
          <p:cNvPr id="8" name="Düz Bağlayıcı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çerik Yer Tutucusu 9"/>
          <p:cNvSpPr>
            <a:spLocks noGrp="1"/>
          </p:cNvSpPr>
          <p:nvPr>
            <p:ph sz="half" idx="1"/>
          </p:nvPr>
        </p:nvSpPr>
        <p:spPr>
          <a:xfrm>
            <a:off x="402336" y="1371600"/>
            <a:ext cx="53848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İçerik Yer Tutucusu 11"/>
          <p:cNvSpPr>
            <a:spLocks noGrp="1"/>
          </p:cNvSpPr>
          <p:nvPr>
            <p:ph sz="half" idx="2"/>
          </p:nvPr>
        </p:nvSpPr>
        <p:spPr>
          <a:xfrm>
            <a:off x="6400800" y="1371600"/>
            <a:ext cx="53848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ikdörtgen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ikdörtgen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ikdörtgen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C0A7CA71-2FD2-497B-B38D-68862F762F1B}" type="datetimeFigureOut">
              <a:rPr lang="tr-TR" smtClean="0"/>
              <a:t>14.11.2019</a:t>
            </a:fld>
            <a:endParaRPr lang="tr-TR"/>
          </a:p>
        </p:txBody>
      </p:sp>
      <p:sp>
        <p:nvSpPr>
          <p:cNvPr id="8" name="Altbilgi Yer Tutucusu 7"/>
          <p:cNvSpPr>
            <a:spLocks noGrp="1"/>
          </p:cNvSpPr>
          <p:nvPr>
            <p:ph type="ftr" sz="quarter" idx="11"/>
          </p:nvPr>
        </p:nvSpPr>
        <p:spPr>
          <a:xfrm>
            <a:off x="406400" y="6409944"/>
            <a:ext cx="4775200" cy="365760"/>
          </a:xfrm>
        </p:spPr>
        <p:txBody>
          <a:bodyPr/>
          <a:lstStyle/>
          <a:p>
            <a:endParaRPr lang="tr-TR"/>
          </a:p>
        </p:txBody>
      </p:sp>
      <p:sp>
        <p:nvSpPr>
          <p:cNvPr id="15" name="Düz Bağlayıcı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çerik Yer Tutucusu 23"/>
          <p:cNvSpPr>
            <a:spLocks noGrp="1"/>
          </p:cNvSpPr>
          <p:nvPr>
            <p:ph sz="quarter" idx="2"/>
          </p:nvPr>
        </p:nvSpPr>
        <p:spPr>
          <a:xfrm>
            <a:off x="402336" y="2471383"/>
            <a:ext cx="5388864"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İçerik Yer Tutucusu 25"/>
          <p:cNvSpPr>
            <a:spLocks noGrp="1"/>
          </p:cNvSpPr>
          <p:nvPr>
            <p:ph sz="quarter" idx="4"/>
          </p:nvPr>
        </p:nvSpPr>
        <p:spPr>
          <a:xfrm>
            <a:off x="6400800" y="2471383"/>
            <a:ext cx="53848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ayt Numarası Yer Tutucusu 8"/>
          <p:cNvSpPr>
            <a:spLocks noGrp="1"/>
          </p:cNvSpPr>
          <p:nvPr>
            <p:ph type="sldNum" sz="quarter" idx="12"/>
          </p:nvPr>
        </p:nvSpPr>
        <p:spPr>
          <a:xfrm>
            <a:off x="5791200" y="1042417"/>
            <a:ext cx="609600" cy="441325"/>
          </a:xfrm>
        </p:spPr>
        <p:txBody>
          <a:bodyPr/>
          <a:lstStyle>
            <a:lvl1pPr algn="ctr">
              <a:defRPr/>
            </a:lvl1pPr>
          </a:lstStyle>
          <a:p>
            <a:fld id="{5B4CCFE6-E63E-4E4E-B01E-F15F09C04599}" type="slidenum">
              <a:rPr lang="tr-TR" smtClean="0"/>
              <a:t>‹#›</a:t>
            </a:fld>
            <a:endParaRPr lang="tr-TR"/>
          </a:p>
        </p:txBody>
      </p:sp>
      <p:sp>
        <p:nvSpPr>
          <p:cNvPr id="23" name="Başlık 22"/>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C0A7CA71-2FD2-497B-B38D-68862F762F1B}" type="datetimeFigureOut">
              <a:rPr lang="tr-TR" smtClean="0"/>
              <a:t>14.11.2019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a:xfrm>
            <a:off x="5791200" y="1036021"/>
            <a:ext cx="609600" cy="441325"/>
          </a:xfrm>
        </p:spPr>
        <p:txBody>
          <a:bodyPr/>
          <a:lstStyle/>
          <a:p>
            <a:fld id="{5B4CCFE6-E63E-4E4E-B01E-F15F09C0459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ikdörtgen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ikdörtgen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Veri Yer Tutucusu 1"/>
          <p:cNvSpPr>
            <a:spLocks noGrp="1"/>
          </p:cNvSpPr>
          <p:nvPr>
            <p:ph type="dt" sz="half" idx="10"/>
          </p:nvPr>
        </p:nvSpPr>
        <p:spPr/>
        <p:txBody>
          <a:bodyPr/>
          <a:lstStyle/>
          <a:p>
            <a:fld id="{C0A7CA71-2FD2-497B-B38D-68862F762F1B}" type="datetimeFigureOut">
              <a:rPr lang="tr-TR" smtClean="0"/>
              <a:t>14.11.2019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5B4CCFE6-E63E-4E4E-B01E-F15F09C0459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Dikdörtgen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ikdörtgen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ikdörtgen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Düz Bağlayıcı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çerik Yer Tutucusu 19"/>
          <p:cNvSpPr>
            <a:spLocks noGrp="1"/>
          </p:cNvSpPr>
          <p:nvPr>
            <p:ph sz="quarter" idx="1"/>
          </p:nvPr>
        </p:nvSpPr>
        <p:spPr>
          <a:xfrm>
            <a:off x="4165600" y="685800"/>
            <a:ext cx="75184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5B4CCFE6-E63E-4E4E-B01E-F15F09C04599}" type="slidenum">
              <a:rPr lang="tr-TR" smtClean="0"/>
              <a:t>‹#›</a:t>
            </a:fld>
            <a:endParaRPr lang="tr-TR"/>
          </a:p>
        </p:txBody>
      </p:sp>
      <p:sp>
        <p:nvSpPr>
          <p:cNvPr id="21" name="Dikdörtgen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p:txBody>
          <a:bodyPr/>
          <a:lstStyle/>
          <a:p>
            <a:fld id="{C0A7CA71-2FD2-497B-B38D-68862F762F1B}" type="datetimeFigureOut">
              <a:rPr lang="tr-TR" smtClean="0"/>
              <a:t>14.11.2019</a:t>
            </a:fld>
            <a:endParaRPr lang="tr-TR"/>
          </a:p>
        </p:txBody>
      </p:sp>
      <p:sp>
        <p:nvSpPr>
          <p:cNvPr id="6" name="Altbilgi Yer Tutucusu 5"/>
          <p:cNvSpPr>
            <a:spLocks noGrp="1"/>
          </p:cNvSpPr>
          <p:nvPr>
            <p:ph type="ftr" sz="quarter" idx="11"/>
          </p:nvPr>
        </p:nvSpPr>
        <p:spPr>
          <a:xfrm>
            <a:off x="402336" y="6410848"/>
            <a:ext cx="451104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Düz Bağlayıcı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ikdörtgen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ikdörtgen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828800" y="312739"/>
            <a:ext cx="609600" cy="441325"/>
          </a:xfrm>
        </p:spPr>
        <p:txBody>
          <a:bodyPr/>
          <a:lstStyle/>
          <a:p>
            <a:fld id="{5B4CCFE6-E63E-4E4E-B01E-F15F09C04599}" type="slidenum">
              <a:rPr lang="tr-TR" smtClean="0"/>
              <a:t>‹#›</a:t>
            </a:fld>
            <a:endParaRPr lang="tr-TR"/>
          </a:p>
        </p:txBody>
      </p:sp>
      <p:sp>
        <p:nvSpPr>
          <p:cNvPr id="2" name="Başlık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00500" y="609600"/>
            <a:ext cx="78232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Dikdörtgen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a:xfrm>
            <a:off x="7717536" y="6404984"/>
            <a:ext cx="4059936" cy="365760"/>
          </a:xfrm>
        </p:spPr>
        <p:txBody>
          <a:bodyPr/>
          <a:lstStyle/>
          <a:p>
            <a:fld id="{C0A7CA71-2FD2-497B-B38D-68862F762F1B}" type="datetimeFigureOut">
              <a:rPr lang="tr-TR" smtClean="0"/>
              <a:t>14.11.2019</a:t>
            </a:fld>
            <a:endParaRPr lang="tr-TR"/>
          </a:p>
        </p:txBody>
      </p:sp>
      <p:sp>
        <p:nvSpPr>
          <p:cNvPr id="6" name="Altbilgi Yer Tutucusu 5"/>
          <p:cNvSpPr>
            <a:spLocks noGrp="1"/>
          </p:cNvSpPr>
          <p:nvPr>
            <p:ph type="ftr" sz="quarter" idx="11"/>
          </p:nvPr>
        </p:nvSpPr>
        <p:spPr>
          <a:xfrm>
            <a:off x="402336" y="6410848"/>
            <a:ext cx="4779264"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Veri Yer Tutucusu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C0A7CA71-2FD2-497B-B38D-68862F762F1B}" type="datetimeFigureOut">
              <a:rPr lang="tr-TR" smtClean="0"/>
              <a:t>14.11.2019</a:t>
            </a:fld>
            <a:endParaRPr lang="tr-TR"/>
          </a:p>
        </p:txBody>
      </p:sp>
      <p:sp>
        <p:nvSpPr>
          <p:cNvPr id="3" name="Altbilgi Yer Tutucusu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Dikdörtgen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Düz Bağlayıcı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B4CCFE6-E63E-4E4E-B01E-F15F09C04599}" type="slidenum">
              <a:rPr lang="tr-TR" smtClean="0"/>
              <a:t>‹#›</a:t>
            </a:fld>
            <a:endParaRPr lang="tr-TR"/>
          </a:p>
        </p:txBody>
      </p:sp>
      <p:sp>
        <p:nvSpPr>
          <p:cNvPr id="22" name="Başlık Yer Tutucusu 21"/>
          <p:cNvSpPr>
            <a:spLocks noGrp="1"/>
          </p:cNvSpPr>
          <p:nvPr>
            <p:ph type="title"/>
          </p:nvPr>
        </p:nvSpPr>
        <p:spPr>
          <a:xfrm>
            <a:off x="402336" y="228600"/>
            <a:ext cx="113792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52755" y="3045124"/>
            <a:ext cx="8531771" cy="2212675"/>
          </a:xfrm>
        </p:spPr>
        <p:txBody>
          <a:bodyPr>
            <a:normAutofit/>
          </a:bodyPr>
          <a:lstStyle/>
          <a:p>
            <a:r>
              <a:rPr lang="tr-TR" sz="4000" dirty="0" smtClean="0">
                <a:solidFill>
                  <a:srgbClr val="0070C0"/>
                </a:solidFill>
                <a:latin typeface="Times New Roman" pitchFamily="18" charset="0"/>
                <a:cs typeface="Times New Roman" pitchFamily="18" charset="0"/>
              </a:rPr>
              <a:t>SAĞLIKLI BİR EVLİLİĞİN TEMEL </a:t>
            </a:r>
            <a:r>
              <a:rPr lang="tr-TR" sz="4000" dirty="0" smtClean="0">
                <a:solidFill>
                  <a:srgbClr val="0070C0"/>
                </a:solidFill>
                <a:latin typeface="Times New Roman" pitchFamily="18" charset="0"/>
                <a:cs typeface="Times New Roman" pitchFamily="18" charset="0"/>
              </a:rPr>
              <a:t>KODLARI</a:t>
            </a:r>
          </a:p>
        </p:txBody>
      </p:sp>
      <p:sp>
        <p:nvSpPr>
          <p:cNvPr id="2" name="Unvan 1"/>
          <p:cNvSpPr>
            <a:spLocks noGrp="1"/>
          </p:cNvSpPr>
          <p:nvPr>
            <p:ph type="ctrTitle"/>
          </p:nvPr>
        </p:nvSpPr>
        <p:spPr>
          <a:xfrm>
            <a:off x="3079630" y="750498"/>
            <a:ext cx="4968815" cy="1383102"/>
          </a:xfrm>
        </p:spPr>
        <p:txBody>
          <a:bodyPr>
            <a:normAutofit/>
          </a:bodyPr>
          <a:lstStyle/>
          <a:p>
            <a:r>
              <a:rPr lang="tr-TR" sz="2400" b="1" dirty="0">
                <a:solidFill>
                  <a:schemeClr val="tx1"/>
                </a:solidFill>
              </a:rPr>
              <a:t>ISPARTA İL MÜFTÜLÜĞÜ</a:t>
            </a:r>
            <a:r>
              <a:rPr lang="tr-TR" sz="2400" b="1" dirty="0"/>
              <a:t/>
            </a:r>
            <a:br>
              <a:rPr lang="tr-TR" sz="2400" b="1" dirty="0"/>
            </a:br>
            <a:endParaRPr lang="tr-TR" sz="2400"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633" y="713659"/>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3941" y="877561"/>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23937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3770" y="535578"/>
            <a:ext cx="10907487" cy="7725833"/>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Uzun </a:t>
            </a:r>
            <a:r>
              <a:rPr lang="tr-TR" sz="2800" dirty="0">
                <a:latin typeface="Times New Roman" panose="02020603050405020304" pitchFamily="18" charset="0"/>
                <a:ea typeface="Calibri" panose="020F0502020204030204" pitchFamily="34" charset="0"/>
                <a:cs typeface="Times New Roman" panose="02020603050405020304" pitchFamily="18" charset="0"/>
              </a:rPr>
              <a:t>süreli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küskünlükler </a:t>
            </a:r>
            <a:r>
              <a:rPr lang="tr-TR" sz="2800" dirty="0">
                <a:latin typeface="Times New Roman" panose="02020603050405020304" pitchFamily="18" charset="0"/>
                <a:ea typeface="Calibri" panose="020F0502020204030204" pitchFamily="34" charset="0"/>
                <a:cs typeface="Times New Roman" panose="02020603050405020304" pitchFamily="18" charset="0"/>
              </a:rPr>
              <a:t>sorunları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büyütür</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Evliliğinizi </a:t>
            </a:r>
            <a:r>
              <a:rPr lang="tr-TR" sz="2800" dirty="0">
                <a:latin typeface="Times New Roman" panose="02020603050405020304" pitchFamily="18" charset="0"/>
                <a:ea typeface="Calibri" panose="020F0502020204030204" pitchFamily="34" charset="0"/>
                <a:cs typeface="Times New Roman" panose="02020603050405020304" pitchFamily="18" charset="0"/>
              </a:rPr>
              <a:t>başkalarının evlilikleri ile kıyaslamayın. Her evlilik kendine özgüdür. </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a:latin typeface="Calibri" panose="020F0502020204030204" pitchFamily="34" charset="0"/>
                <a:ea typeface="Calibri" panose="020F0502020204030204" pitchFamily="34" charset="0"/>
                <a:cs typeface="Times New Roman" panose="02020603050405020304" pitchFamily="18" charset="0"/>
              </a:rPr>
              <a:t>Sinirlendiğinizde </a:t>
            </a:r>
            <a:r>
              <a:rPr lang="tr-TR" sz="2800" dirty="0" smtClean="0">
                <a:latin typeface="Calibri" panose="020F0502020204030204" pitchFamily="34" charset="0"/>
                <a:ea typeface="Calibri" panose="020F0502020204030204" pitchFamily="34" charset="0"/>
                <a:cs typeface="Times New Roman" panose="02020603050405020304" pitchFamily="18" charset="0"/>
              </a:rPr>
              <a:t>öfkenizi </a:t>
            </a:r>
            <a:r>
              <a:rPr lang="tr-TR" sz="2800" dirty="0">
                <a:latin typeface="Calibri" panose="020F0502020204030204" pitchFamily="34" charset="0"/>
                <a:ea typeface="Calibri" panose="020F0502020204030204" pitchFamily="34" charset="0"/>
                <a:cs typeface="Times New Roman" panose="02020603050405020304" pitchFamily="18" charset="0"/>
              </a:rPr>
              <a:t>kontrol altında tutun. Eğer öfkenizi kontrol edemiyorsanız sakinleşene kadar eşinizin yanından uzaklaşın</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smtClean="0">
                <a:latin typeface="Calibri" panose="020F0502020204030204" pitchFamily="34" charset="0"/>
                <a:ea typeface="Calibri" panose="020F0502020204030204" pitchFamily="34" charset="0"/>
                <a:cs typeface="Times New Roman" panose="02020603050405020304" pitchFamily="18" charset="0"/>
              </a:rPr>
              <a:t>Eşinizle konuşurken, tartışırken, eleştiride bulunurken olayı kavgayla noktalamayın ve asla bağırmayın. Özellikle başkalarının yanında bu tip </a:t>
            </a:r>
            <a:r>
              <a:rPr lang="tr-TR" sz="2800" dirty="0">
                <a:latin typeface="Calibri" panose="020F0502020204030204" pitchFamily="34" charset="0"/>
                <a:ea typeface="Calibri" panose="020F0502020204030204" pitchFamily="34" charset="0"/>
                <a:cs typeface="Times New Roman" panose="02020603050405020304" pitchFamily="18" charset="0"/>
              </a:rPr>
              <a:t>bir duruma düşmeyin. Hele hele birbirinize asla hakaret </a:t>
            </a:r>
            <a:r>
              <a:rPr lang="tr-TR" sz="2800" dirty="0" smtClean="0">
                <a:latin typeface="Calibri" panose="020F0502020204030204" pitchFamily="34" charset="0"/>
                <a:ea typeface="Calibri" panose="020F0502020204030204" pitchFamily="34" charset="0"/>
                <a:cs typeface="Times New Roman" panose="02020603050405020304" pitchFamily="18" charset="0"/>
              </a:rPr>
              <a:t>etmeyin</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a:latin typeface="Calibri" panose="020F0502020204030204" pitchFamily="34" charset="0"/>
                <a:ea typeface="Calibri" panose="020F0502020204030204" pitchFamily="34" charset="0"/>
                <a:cs typeface="Times New Roman" panose="02020603050405020304" pitchFamily="18" charset="0"/>
              </a:rPr>
              <a:t>Yaptığınız hataları olgunlukla kabul edin ve özür dileyin. Ama dileğiniz özrü o hatayı bir daha yapmamak için verdiğiniz bir söz olarak kabul edin ve hatalarınızı tekrarlamamak için çaba gösterin</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spcAft>
                <a:spcPts val="800"/>
              </a:spcAft>
              <a:buFont typeface="Arial" panose="020B0604020202020204" pitchFamily="34" charset="0"/>
              <a:buChar char="•"/>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4428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8355" y="966158"/>
            <a:ext cx="11067690" cy="4907754"/>
          </a:xfrm>
          <a:prstGeom prst="rect">
            <a:avLst/>
          </a:prstGeom>
        </p:spPr>
        <p:txBody>
          <a:bodyPr wrap="square">
            <a:spAutoFit/>
          </a:bodyPr>
          <a:lstStyle/>
          <a:p>
            <a:pPr marL="457200" lvl="0" indent="-457200">
              <a:lnSpc>
                <a:spcPct val="107000"/>
              </a:lnSpc>
              <a:spcAft>
                <a:spcPts val="800"/>
              </a:spcAft>
              <a:buFont typeface="Arial" panose="020B0604020202020204" pitchFamily="34" charset="0"/>
              <a:buChar char="•"/>
            </a:pPr>
            <a:r>
              <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Eşinizi beğendiğinizi, ona değer verdiğinizi, saygı duyduğunuzu gösterin. Düşüncelerine değer verin ve onu yargılamadan dinleyin, onaylayın, takdir edin, asla başkalarıyla kıyaslamayın ve kesinlikle aşağılamayın. Eşinizin duygu ve düşüncelerini anlamak için empati yapın. Üzgün, tedirgin, gergin olduğunda onunla konuşarak neler hissettiğini anlamaya çalışın</a:t>
            </a:r>
            <a:r>
              <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marL="457200" indent="-457200">
              <a:lnSpc>
                <a:spcPct val="107000"/>
              </a:lnSpc>
              <a:spcAft>
                <a:spcPts val="800"/>
              </a:spcAft>
              <a:buFont typeface="Arial" panose="020B0604020202020204" pitchFamily="34" charset="0"/>
              <a:buChar char="•"/>
            </a:pPr>
            <a:r>
              <a:rPr lang="tr-TR" sz="2800" dirty="0" smtClean="0">
                <a:latin typeface="Calibri" panose="020F0502020204030204" pitchFamily="34" charset="0"/>
                <a:ea typeface="Calibri" panose="020F0502020204030204" pitchFamily="34" charset="0"/>
                <a:cs typeface="Times New Roman" panose="02020603050405020304" pitchFamily="18" charset="0"/>
              </a:rPr>
              <a:t>Evliliklerde </a:t>
            </a:r>
            <a:r>
              <a:rPr lang="tr-TR" sz="2800" dirty="0">
                <a:latin typeface="Calibri" panose="020F0502020204030204" pitchFamily="34" charset="0"/>
                <a:ea typeface="Calibri" panose="020F0502020204030204" pitchFamily="34" charset="0"/>
                <a:cs typeface="Times New Roman" panose="02020603050405020304" pitchFamily="18" charset="0"/>
              </a:rPr>
              <a:t>yapılan en büyük hata bir süre sonra eşlerin birbirlerine sevgilerini ifade etmemeye başlamalarıdır. Eşinize onun sevgi dilini kullanarak onu sevdiğinizi anlatmayı hiç bırakmayın.</a:t>
            </a:r>
          </a:p>
          <a:p>
            <a:pPr marL="457200" lvl="0" indent="-457200">
              <a:lnSpc>
                <a:spcPct val="107000"/>
              </a:lnSpc>
              <a:spcAft>
                <a:spcPts val="800"/>
              </a:spcAft>
              <a:buFont typeface="Arial" panose="020B0604020202020204" pitchFamily="34" charset="0"/>
              <a:buChar char="•"/>
            </a:pPr>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631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3143" y="822960"/>
            <a:ext cx="11064240" cy="5010346"/>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Geçmişte </a:t>
            </a:r>
            <a:r>
              <a:rPr lang="tr-TR" sz="2800" dirty="0">
                <a:latin typeface="Times New Roman" panose="02020603050405020304" pitchFamily="18" charset="0"/>
                <a:ea typeface="Calibri" panose="020F0502020204030204" pitchFamily="34" charset="0"/>
                <a:cs typeface="Times New Roman" panose="02020603050405020304" pitchFamily="18" charset="0"/>
              </a:rPr>
              <a:t>yaşadığımız sorunları affedememek ve suçlayıcı davranmak karşı tarafı da hırçın ve agresif yapacaktır. </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Eşiniz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sizi </a:t>
            </a:r>
            <a:r>
              <a:rPr lang="tr-TR" sz="2800" dirty="0">
                <a:latin typeface="Times New Roman" panose="02020603050405020304" pitchFamily="18" charset="0"/>
                <a:ea typeface="Calibri" panose="020F0502020204030204" pitchFamily="34" charset="0"/>
                <a:cs typeface="Times New Roman" panose="02020603050405020304" pitchFamily="18" charset="0"/>
              </a:rPr>
              <a:t>incitecek bir söz söylemiş olabilir. Fakat acıları geçmişte bıraktığımızda, onu ruhumuzda zihnimizde taze tutmak yerine kabul edip affedebildiğimiz de yaşamımız daha huzurlu olacaktır. Dünü unutmalı, bugünü yaşamalısınız. Çünkü, </a:t>
            </a:r>
            <a:r>
              <a:rPr lang="tr-TR" sz="2800" u="sng" dirty="0">
                <a:latin typeface="Times New Roman" panose="02020603050405020304" pitchFamily="18" charset="0"/>
                <a:ea typeface="Calibri" panose="020F0502020204030204" pitchFamily="34" charset="0"/>
                <a:cs typeface="Times New Roman" panose="02020603050405020304" pitchFamily="18" charset="0"/>
              </a:rPr>
              <a:t>dün ile bugün arasında bir kavga çıkarsa, yarını </a:t>
            </a:r>
            <a:r>
              <a:rPr lang="tr-TR" sz="2800" u="sng" dirty="0" smtClean="0">
                <a:latin typeface="Times New Roman" panose="02020603050405020304" pitchFamily="18" charset="0"/>
                <a:ea typeface="Calibri" panose="020F0502020204030204" pitchFamily="34" charset="0"/>
                <a:cs typeface="Times New Roman" panose="02020603050405020304" pitchFamily="18" charset="0"/>
              </a:rPr>
              <a:t>kaybedersiniz.</a:t>
            </a:r>
          </a:p>
          <a:p>
            <a:pPr marL="457200" indent="-457200">
              <a:lnSpc>
                <a:spcPct val="107000"/>
              </a:lnSpc>
              <a:spcAft>
                <a:spcPts val="800"/>
              </a:spcAft>
              <a:buFont typeface="Arial" panose="020B0604020202020204" pitchFamily="34" charset="0"/>
              <a:buChar char="•"/>
            </a:pPr>
            <a:r>
              <a:rPr lang="tr-TR" sz="2800" dirty="0">
                <a:latin typeface="Calibri" panose="020F0502020204030204" pitchFamily="34" charset="0"/>
                <a:ea typeface="Calibri" panose="020F0502020204030204" pitchFamily="34" charset="0"/>
                <a:cs typeface="Times New Roman" panose="02020603050405020304" pitchFamily="18" charset="0"/>
              </a:rPr>
              <a:t>Eşinizin olumlu özelliklerini herkesin içinde duyurmak önemli bir etki yaratır. </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7265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0884" y="1708030"/>
            <a:ext cx="7953554" cy="4401205"/>
          </a:xfrm>
          <a:prstGeom prst="rect">
            <a:avLst/>
          </a:prstGeom>
        </p:spPr>
        <p:txBody>
          <a:bodyPr wrap="square">
            <a:spAutoFit/>
          </a:bodyPr>
          <a:lstStyle/>
          <a:p>
            <a:pPr marL="457200" indent="-457200">
              <a:buFont typeface="Arial" panose="020B0604020202020204" pitchFamily="34" charset="0"/>
              <a:buChar char="•"/>
            </a:pPr>
            <a:r>
              <a:rPr lang="tr-TR" sz="2800" dirty="0">
                <a:latin typeface="Times New Roman" panose="02020603050405020304" pitchFamily="18" charset="0"/>
                <a:ea typeface="Calibri" panose="020F0502020204030204" pitchFamily="34" charset="0"/>
                <a:cs typeface="Times New Roman" panose="02020603050405020304" pitchFamily="18" charset="0"/>
              </a:rPr>
              <a:t>Karşımızdakini anlamak istiyorsanız </a:t>
            </a:r>
            <a:r>
              <a:rPr lang="tr-TR" sz="2800" b="1" u="sng" dirty="0" smtClean="0">
                <a:latin typeface="Times New Roman" panose="02020603050405020304" pitchFamily="18" charset="0"/>
                <a:ea typeface="Calibri" panose="020F0502020204030204" pitchFamily="34" charset="0"/>
                <a:cs typeface="Times New Roman" panose="02020603050405020304" pitchFamily="18" charset="0"/>
              </a:rPr>
              <a:t>empati (duygudaşlık)</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 yapın</a:t>
            </a:r>
            <a:r>
              <a:rPr lang="tr-TR" sz="2800" dirty="0">
                <a:latin typeface="Times New Roman" panose="02020603050405020304" pitchFamily="18" charset="0"/>
                <a:ea typeface="Calibri" panose="020F0502020204030204" pitchFamily="34" charset="0"/>
                <a:cs typeface="Times New Roman" panose="02020603050405020304" pitchFamily="18" charset="0"/>
              </a:rPr>
              <a:t>. Duygudaşlık kendini karşıdakinin yerine koymak ve onun duygularını anlamaya çalışmaktır. Önce 'ben' dememektir. Karşımızdakinin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neyi, </a:t>
            </a:r>
            <a:r>
              <a:rPr lang="tr-TR" sz="2800" dirty="0">
                <a:latin typeface="Times New Roman" panose="02020603050405020304" pitchFamily="18" charset="0"/>
                <a:ea typeface="Calibri" panose="020F0502020204030204" pitchFamily="34" charset="0"/>
                <a:cs typeface="Times New Roman" panose="02020603050405020304" pitchFamily="18" charset="0"/>
              </a:rPr>
              <a:t>nasıl anladığını, olaylara nasıl baktığını, hassasiyetlerini, zaaflarını anlamadığımızda karşımızdakine kendimizi yahut anlatmak istediğimizi anlatamayız.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Empati, karşı </a:t>
            </a:r>
            <a:r>
              <a:rPr lang="tr-TR" sz="2800" dirty="0">
                <a:latin typeface="Times New Roman" panose="02020603050405020304" pitchFamily="18" charset="0"/>
                <a:ea typeface="Calibri" panose="020F0502020204030204" pitchFamily="34" charset="0"/>
                <a:cs typeface="Times New Roman" panose="02020603050405020304" pitchFamily="18" charset="0"/>
              </a:rPr>
              <a:t>tarafı kendi duygularımız üzerinden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algılamamaktır.</a:t>
            </a:r>
            <a:endParaRPr lang="tr-TR" sz="2800" dirty="0">
              <a:latin typeface="Times New Roman" panose="02020603050405020304" pitchFamily="18" charset="0"/>
              <a:cs typeface="Times New Roman" panose="02020603050405020304" pitchFamily="18" charset="0"/>
            </a:endParaRPr>
          </a:p>
        </p:txBody>
      </p:sp>
      <p:pic>
        <p:nvPicPr>
          <p:cNvPr id="4098" name="Picture 2" descr="C:\Users\hp-pc\Desktop\ISPARTA\TÜM RESİMLER\IMG_20170316_0116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7789" y="1708030"/>
            <a:ext cx="2973236" cy="366191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351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02989" y="744582"/>
            <a:ext cx="7168551" cy="493564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457200" indent="-457200">
              <a:lnSpc>
                <a:spcPct val="107000"/>
              </a:lnSpc>
              <a:spcAft>
                <a:spcPts val="800"/>
              </a:spcAft>
              <a:buFont typeface="Arial" panose="020B0604020202020204" pitchFamily="34" charset="0"/>
              <a:buChar char="•"/>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İki </a:t>
            </a:r>
            <a:r>
              <a:rPr lang="tr-TR" sz="2800" dirty="0">
                <a:latin typeface="Times New Roman" panose="02020603050405020304" pitchFamily="18" charset="0"/>
                <a:ea typeface="Calibri" panose="020F0502020204030204" pitchFamily="34" charset="0"/>
                <a:cs typeface="Times New Roman" panose="02020603050405020304" pitchFamily="18" charset="0"/>
              </a:rPr>
              <a:t>kişinin ilişkisi yine iki kişiyi ilgilendirir.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Üçüncü şahıslarla paylaşmak</a:t>
            </a:r>
            <a:r>
              <a:rPr lang="tr-TR" sz="2800" dirty="0">
                <a:latin typeface="Times New Roman" panose="02020603050405020304" pitchFamily="18" charset="0"/>
                <a:ea typeface="Calibri" panose="020F0502020204030204" pitchFamily="34" charset="0"/>
                <a:cs typeface="Times New Roman" panose="02020603050405020304" pitchFamily="18" charset="0"/>
              </a:rPr>
              <a:t>, o insanlara ilişkinizde söz sahibi olma hakkı tanır. Bu da bir evlilik için en tehlikeli durumdur</a:t>
            </a:r>
            <a:r>
              <a:rPr lang="tr-TR" sz="1100" dirty="0" smtClean="0">
                <a:latin typeface="Calibri" panose="020F0502020204030204" pitchFamily="34" charset="0"/>
                <a:ea typeface="Calibri" panose="020F0502020204030204" pitchFamily="34" charset="0"/>
                <a:cs typeface="Times New Roman" panose="02020603050405020304" pitchFamily="18" charset="0"/>
              </a:rPr>
              <a:t>.</a:t>
            </a: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a:t>
            </a:r>
            <a:r>
              <a:rPr lang="tr-TR" sz="2800" dirty="0">
                <a:latin typeface="Times New Roman" panose="02020603050405020304" pitchFamily="18" charset="0"/>
                <a:ea typeface="Calibri" panose="020F0502020204030204" pitchFamily="34" charset="0"/>
                <a:cs typeface="Times New Roman" panose="02020603050405020304" pitchFamily="18" charset="0"/>
              </a:rPr>
              <a:t>irbirinize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vakit ayırın. </a:t>
            </a: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Birbirinizi </a:t>
            </a:r>
            <a:r>
              <a:rPr lang="tr-TR" sz="2800" dirty="0">
                <a:latin typeface="Times New Roman" panose="02020603050405020304" pitchFamily="18" charset="0"/>
                <a:ea typeface="Calibri" panose="020F0502020204030204" pitchFamily="34" charset="0"/>
                <a:cs typeface="Times New Roman" panose="02020603050405020304" pitchFamily="18" charset="0"/>
              </a:rPr>
              <a:t>şaşırtacak sürprizler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yapın ve hediye alın. </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2" name="Picture 2" descr="C:\Users\hp-pc\Desktop\ISPARTA\TÜM RESİMLER\IMG_20170322_231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204" y="1113094"/>
            <a:ext cx="2984739" cy="40657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635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3771" y="535576"/>
            <a:ext cx="10776858" cy="508184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a:lnSpc>
                <a:spcPct val="107000"/>
              </a:lnSpc>
              <a:spcAft>
                <a:spcPts val="800"/>
              </a:spcAft>
              <a:buFont typeface="Arial" panose="020B0604020202020204" pitchFamily="34" charset="0"/>
              <a:buChar char="•"/>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Geçmişte </a:t>
            </a:r>
            <a:r>
              <a:rPr lang="tr-TR" sz="2800" dirty="0">
                <a:latin typeface="Times New Roman" panose="02020603050405020304" pitchFamily="18" charset="0"/>
                <a:ea typeface="Calibri" panose="020F0502020204030204" pitchFamily="34" charset="0"/>
                <a:cs typeface="Times New Roman" panose="02020603050405020304" pitchFamily="18" charset="0"/>
              </a:rPr>
              <a:t>yaşanmış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tatsız </a:t>
            </a:r>
            <a:r>
              <a:rPr lang="tr-TR" sz="2800" dirty="0">
                <a:latin typeface="Times New Roman" panose="02020603050405020304" pitchFamily="18" charset="0"/>
                <a:ea typeface="Calibri" panose="020F0502020204030204" pitchFamily="34" charset="0"/>
                <a:cs typeface="Times New Roman" panose="02020603050405020304" pitchFamily="18" charset="0"/>
              </a:rPr>
              <a:t>anları ve olayları bugüne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taşıyıp </a:t>
            </a:r>
            <a:r>
              <a:rPr lang="tr-TR" sz="2800" dirty="0">
                <a:latin typeface="Times New Roman" panose="02020603050405020304" pitchFamily="18" charset="0"/>
                <a:ea typeface="Calibri" panose="020F0502020204030204" pitchFamily="34" charset="0"/>
                <a:cs typeface="Times New Roman" panose="02020603050405020304" pitchFamily="18" charset="0"/>
              </a:rPr>
              <a:t>gündemde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tutmayın.</a:t>
            </a:r>
          </a:p>
          <a:p>
            <a:pPr marL="457200" indent="-457200">
              <a:lnSpc>
                <a:spcPct val="107000"/>
              </a:lnSpc>
              <a:spcAft>
                <a:spcPts val="800"/>
              </a:spcAft>
              <a:buFont typeface="Arial" panose="020B0604020202020204" pitchFamily="34" charset="0"/>
              <a:buChar char="•"/>
            </a:pPr>
            <a:r>
              <a:rPr lang="tr-TR" sz="2800" dirty="0">
                <a:latin typeface="Calibri" panose="020F0502020204030204" pitchFamily="34" charset="0"/>
                <a:ea typeface="Calibri" panose="020F0502020204030204" pitchFamily="34" charset="0"/>
                <a:cs typeface="Times New Roman" panose="02020603050405020304" pitchFamily="18" charset="0"/>
              </a:rPr>
              <a:t>Evlilik bir ömür boyu beraber olmak amacıyla girilen bir yoldur. </a:t>
            </a:r>
            <a:r>
              <a:rPr lang="tr-TR" sz="2800" dirty="0" smtClean="0">
                <a:latin typeface="Calibri" panose="020F0502020204030204" pitchFamily="34" charset="0"/>
                <a:ea typeface="Calibri" panose="020F0502020204030204" pitchFamily="34" charset="0"/>
                <a:cs typeface="Times New Roman" panose="02020603050405020304" pitchFamily="18" charset="0"/>
              </a:rPr>
              <a:t>Olur </a:t>
            </a:r>
            <a:r>
              <a:rPr lang="tr-TR" sz="2800" dirty="0">
                <a:latin typeface="Calibri" panose="020F0502020204030204" pitchFamily="34" charset="0"/>
                <a:ea typeface="Calibri" panose="020F0502020204030204" pitchFamily="34" charset="0"/>
                <a:cs typeface="Times New Roman" panose="02020603050405020304" pitchFamily="18" charset="0"/>
              </a:rPr>
              <a:t>olmaz boşanmaktan söz etmeyin ya da bu yolla eşinizi tehdit etmeyin.</a:t>
            </a:r>
          </a:p>
          <a:p>
            <a:pPr marL="457200" indent="-457200">
              <a:lnSpc>
                <a:spcPct val="107000"/>
              </a:lnSpc>
              <a:spcAft>
                <a:spcPts val="800"/>
              </a:spcAft>
              <a:buFont typeface="Arial" panose="020B0604020202020204" pitchFamily="34" charset="0"/>
              <a:buChar char="•"/>
            </a:pPr>
            <a:r>
              <a:rPr lang="tr-TR" sz="2800" dirty="0" smtClean="0">
                <a:latin typeface="Calibri" panose="020F0502020204030204" pitchFamily="34" charset="0"/>
                <a:ea typeface="Calibri" panose="020F0502020204030204" pitchFamily="34" charset="0"/>
                <a:cs typeface="Times New Roman" panose="02020603050405020304" pitchFamily="18" charset="0"/>
              </a:rPr>
              <a:t>Yaşanılan </a:t>
            </a:r>
            <a:r>
              <a:rPr lang="tr-TR" sz="2800" dirty="0">
                <a:latin typeface="Calibri" panose="020F0502020204030204" pitchFamily="34" charset="0"/>
                <a:ea typeface="Calibri" panose="020F0502020204030204" pitchFamily="34" charset="0"/>
                <a:cs typeface="Times New Roman" panose="02020603050405020304" pitchFamily="18" charset="0"/>
              </a:rPr>
              <a:t>sorunlar ya da sıkıntılar ne olursa olsun, hemen bir başkasıyla paylaşmayın. Özellikle ilk anlatacağınız kişiler aile üyeleri olmasın. Aileler ister istemez kendi çocukları lehinde tavır alacaklardır. Bu da arada çatışmalara yol açar. Gerginlikleri daha çok </a:t>
            </a:r>
            <a:r>
              <a:rPr lang="tr-TR" sz="2800" dirty="0" smtClean="0">
                <a:latin typeface="Calibri" panose="020F0502020204030204" pitchFamily="34" charset="0"/>
                <a:ea typeface="Calibri" panose="020F0502020204030204" pitchFamily="34" charset="0"/>
                <a:cs typeface="Times New Roman" panose="02020603050405020304" pitchFamily="18" charset="0"/>
              </a:rPr>
              <a:t>artırır</a:t>
            </a:r>
            <a:r>
              <a:rPr lang="tr-TR" sz="2800" dirty="0">
                <a:latin typeface="Calibri" panose="020F0502020204030204" pitchFamily="34" charset="0"/>
                <a:ea typeface="Calibri" panose="020F0502020204030204" pitchFamily="34" charset="0"/>
                <a:cs typeface="Times New Roman" panose="02020603050405020304" pitchFamily="18"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2548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6023" y="574766"/>
            <a:ext cx="10855234" cy="4805162"/>
          </a:xfrm>
          <a:prstGeom prst="rect">
            <a:avLst/>
          </a:prstGeom>
        </p:spPr>
        <p:txBody>
          <a:bodyPr wrap="square">
            <a:spAutoFit/>
          </a:bodyPr>
          <a:lstStyle/>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	Sağlıklı </a:t>
            </a:r>
            <a:r>
              <a:rPr lang="tr-TR" sz="2800" dirty="0">
                <a:latin typeface="Calibri" panose="020F0502020204030204" pitchFamily="34" charset="0"/>
                <a:ea typeface="Calibri" panose="020F0502020204030204" pitchFamily="34" charset="0"/>
                <a:cs typeface="Times New Roman" panose="02020603050405020304" pitchFamily="18" charset="0"/>
              </a:rPr>
              <a:t>bir aile; sevgi, huzur ve destek </a:t>
            </a:r>
            <a:r>
              <a:rPr lang="tr-TR" sz="2800" dirty="0" smtClean="0">
                <a:latin typeface="Calibri" panose="020F0502020204030204" pitchFamily="34" charset="0"/>
                <a:ea typeface="Calibri" panose="020F0502020204030204" pitchFamily="34" charset="0"/>
                <a:cs typeface="Times New Roman" panose="02020603050405020304" pitchFamily="18" charset="0"/>
              </a:rPr>
              <a:t>kaynağıdır.  Aile, </a:t>
            </a:r>
            <a:r>
              <a:rPr lang="tr-TR" sz="2800" dirty="0">
                <a:latin typeface="Calibri" panose="020F0502020204030204" pitchFamily="34" charset="0"/>
                <a:ea typeface="Calibri" panose="020F0502020204030204" pitchFamily="34" charset="0"/>
                <a:cs typeface="Times New Roman" panose="02020603050405020304" pitchFamily="18" charset="0"/>
              </a:rPr>
              <a:t>bireyleri ve toplum için bir denge ve güven unsurudur. Güçlü aile demek, gurur kaynağımız olacak nesillerin huzur ve güven ortamında yetişmesi demektir. Ailenin, fonksiyonlarını icra edememesi, ülkeler için vahim olarak nitelendirilebilecek bir tablonun habercisidir. Bunun farkına varmak ve ailelerimize gereken önemi ve özeni göstermek sağlıklı bir toplumun inşasında en temel unsurlardır</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	 Ahlaklı bir toplum için, sağlıklı nesiller ve bireyler yetiştirmek için ve en önemlisi de aile kavramının gelecek nesillere doğru aktarılabilmesi için </a:t>
            </a:r>
            <a:r>
              <a:rPr lang="tr-TR" sz="2800" b="1" dirty="0" smtClean="0">
                <a:latin typeface="Calibri" panose="020F0502020204030204" pitchFamily="34" charset="0"/>
                <a:ea typeface="Calibri" panose="020F0502020204030204" pitchFamily="34" charset="0"/>
                <a:cs typeface="Times New Roman" panose="02020603050405020304" pitchFamily="18" charset="0"/>
              </a:rPr>
              <a:t>‘Ailemize sahip çıkalım</a:t>
            </a:r>
            <a:r>
              <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tr-TR"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değerlerimize önem </a:t>
            </a:r>
            <a:r>
              <a:rPr lang="tr-TR"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verelim</a:t>
            </a:r>
            <a:r>
              <a:rPr lang="tr-TR" sz="2800" b="1" dirty="0" smtClean="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48910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p:txBody>
          <a:bodyPr/>
          <a:lstStyle/>
          <a:p>
            <a:r>
              <a:rPr lang="tr-TR" dirty="0" smtClean="0"/>
              <a:t>Hazırlayan: </a:t>
            </a:r>
            <a:r>
              <a:rPr lang="tr-TR" dirty="0" err="1" smtClean="0"/>
              <a:t>öznur</a:t>
            </a:r>
            <a:r>
              <a:rPr lang="tr-TR" dirty="0" smtClean="0"/>
              <a:t> uysal </a:t>
            </a:r>
          </a:p>
          <a:p>
            <a:r>
              <a:rPr lang="tr-TR" dirty="0" smtClean="0"/>
              <a:t>Hz. Ömer kuran kursu öğreticisi</a:t>
            </a:r>
            <a:endParaRPr lang="tr-TR" dirty="0"/>
          </a:p>
        </p:txBody>
      </p:sp>
      <p:sp>
        <p:nvSpPr>
          <p:cNvPr id="3" name="Başlık 2"/>
          <p:cNvSpPr>
            <a:spLocks noGrp="1"/>
          </p:cNvSpPr>
          <p:nvPr>
            <p:ph type="ctrTitle"/>
          </p:nvPr>
        </p:nvSpPr>
        <p:spPr/>
        <p:txBody>
          <a:bodyPr/>
          <a:lstStyle/>
          <a:p>
            <a:r>
              <a:rPr lang="tr-TR" dirty="0" smtClean="0"/>
              <a:t>Teşekkürler….</a:t>
            </a:r>
            <a:endParaRPr lang="tr-TR" dirty="0"/>
          </a:p>
        </p:txBody>
      </p:sp>
    </p:spTree>
    <p:extLst>
      <p:ext uri="{BB962C8B-B14F-4D97-AF65-F5344CB8AC3E}">
        <p14:creationId xmlns:p14="http://schemas.microsoft.com/office/powerpoint/2010/main" val="798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dirty="0"/>
              <a:t>	</a:t>
            </a:r>
            <a:r>
              <a:rPr lang="tr-TR" dirty="0" smtClean="0"/>
              <a:t> EVLİLİK NEDİR?</a:t>
            </a:r>
            <a:endParaRPr lang="tr-TR" dirty="0"/>
          </a:p>
        </p:txBody>
      </p:sp>
      <p:sp>
        <p:nvSpPr>
          <p:cNvPr id="3" name="İçerik Yer Tutucusu 2"/>
          <p:cNvSpPr>
            <a:spLocks noGrp="1"/>
          </p:cNvSpPr>
          <p:nvPr>
            <p:ph sz="quarter" idx="1"/>
          </p:nvPr>
        </p:nvSpPr>
        <p:spPr>
          <a:xfrm>
            <a:off x="838199" y="1825625"/>
            <a:ext cx="11009812" cy="4326981"/>
          </a:xfrm>
        </p:spPr>
        <p:txBody>
          <a:bodyPr>
            <a:normAutofit fontScale="85000" lnSpcReduction="10000"/>
          </a:bodyPr>
          <a:lstStyle/>
          <a:p>
            <a:pPr marL="0" indent="0">
              <a:lnSpc>
                <a:spcPct val="107000"/>
              </a:lnSpc>
              <a:spcAft>
                <a:spcPts val="800"/>
              </a:spcAft>
              <a:buNone/>
            </a:pPr>
            <a:r>
              <a:rPr lang="tr-TR" sz="3200" b="1" dirty="0" smtClean="0">
                <a:solidFill>
                  <a:srgbClr val="000000"/>
                </a:solidFill>
                <a:latin typeface="Open Sans"/>
              </a:rPr>
              <a:t> </a:t>
            </a:r>
            <a:r>
              <a:rPr lang="tr-TR" sz="4000" b="1" dirty="0" smtClean="0">
                <a:solidFill>
                  <a:srgbClr val="000000"/>
                </a:solidFill>
                <a:latin typeface="Times New Roman" panose="02020603050405020304" pitchFamily="18" charset="0"/>
                <a:cs typeface="Times New Roman" panose="02020603050405020304" pitchFamily="18" charset="0"/>
              </a:rPr>
              <a:t>Birbirine </a:t>
            </a:r>
            <a:r>
              <a:rPr lang="tr-TR" sz="4000" b="1" dirty="0">
                <a:solidFill>
                  <a:srgbClr val="000000"/>
                </a:solidFill>
                <a:latin typeface="Times New Roman" panose="02020603050405020304" pitchFamily="18" charset="0"/>
                <a:cs typeface="Times New Roman" panose="02020603050405020304" pitchFamily="18" charset="0"/>
              </a:rPr>
              <a:t>yabancı iki kişinin, Allah adına söz vererek; </a:t>
            </a:r>
            <a:r>
              <a:rPr lang="tr-TR" sz="4000" b="1" dirty="0" smtClean="0">
                <a:solidFill>
                  <a:srgbClr val="000000"/>
                </a:solidFill>
                <a:latin typeface="Times New Roman" panose="02020603050405020304" pitchFamily="18" charset="0"/>
                <a:cs typeface="Times New Roman" panose="02020603050405020304" pitchFamily="18" charset="0"/>
              </a:rPr>
              <a:t>karşılıklı sevgi</a:t>
            </a:r>
            <a:r>
              <a:rPr lang="tr-TR" sz="4000" b="1" dirty="0">
                <a:solidFill>
                  <a:srgbClr val="000000"/>
                </a:solidFill>
                <a:latin typeface="Times New Roman" panose="02020603050405020304" pitchFamily="18" charset="0"/>
                <a:cs typeface="Times New Roman" panose="02020603050405020304" pitchFamily="18" charset="0"/>
              </a:rPr>
              <a:t>, samimiyet, sadâkat ve hoşgörü esasına dayalı bir yuva kurmasıyla oluşan birlikteliktir</a:t>
            </a:r>
            <a:r>
              <a:rPr lang="tr-TR" sz="4000" b="1" dirty="0" smtClean="0">
                <a:solidFill>
                  <a:srgbClr val="000000"/>
                </a:solidFill>
                <a:latin typeface="Times New Roman" panose="02020603050405020304" pitchFamily="18" charset="0"/>
                <a:cs typeface="Times New Roman" panose="02020603050405020304" pitchFamily="18" charset="0"/>
              </a:rPr>
              <a:t>.</a:t>
            </a:r>
            <a:endParaRPr lang="tr-TR" sz="4000" dirty="0" smtClean="0">
              <a:solidFill>
                <a:srgbClr val="000000"/>
              </a:solidFill>
              <a:latin typeface="Times New Roman" panose="02020603050405020304" pitchFamily="18" charset="0"/>
              <a:cs typeface="Times New Roman" panose="02020603050405020304" pitchFamily="18" charset="0"/>
            </a:endParaRPr>
          </a:p>
          <a:p>
            <a:pPr marL="0" indent="0">
              <a:lnSpc>
                <a:spcPct val="107000"/>
              </a:lnSpc>
              <a:spcAft>
                <a:spcPts val="800"/>
              </a:spcAft>
              <a:buNone/>
            </a:pPr>
            <a:r>
              <a:rPr lang="tr-TR" sz="4000" dirty="0" smtClean="0">
                <a:solidFill>
                  <a:srgbClr val="000000"/>
                </a:solidFill>
                <a:latin typeface="Times New Roman" panose="02020603050405020304" pitchFamily="18" charset="0"/>
                <a:cs typeface="Times New Roman" panose="02020603050405020304" pitchFamily="18" charset="0"/>
              </a:rPr>
              <a:t>-Evlilik</a:t>
            </a:r>
            <a:r>
              <a:rPr lang="tr-TR" sz="4000" dirty="0">
                <a:solidFill>
                  <a:srgbClr val="000000"/>
                </a:solidFill>
                <a:latin typeface="Times New Roman" panose="02020603050405020304" pitchFamily="18" charset="0"/>
                <a:cs typeface="Times New Roman" panose="02020603050405020304" pitchFamily="18" charset="0"/>
              </a:rPr>
              <a:t>, karşılıklı sabır ve özveri </a:t>
            </a:r>
            <a:r>
              <a:rPr lang="tr-TR" sz="4000" dirty="0" smtClean="0">
                <a:solidFill>
                  <a:srgbClr val="000000"/>
                </a:solidFill>
                <a:latin typeface="Times New Roman" panose="02020603050405020304" pitchFamily="18" charset="0"/>
                <a:cs typeface="Times New Roman" panose="02020603050405020304" pitchFamily="18" charset="0"/>
              </a:rPr>
              <a:t>gerektirir</a:t>
            </a:r>
            <a:r>
              <a:rPr lang="tr-TR" sz="4000" dirty="0">
                <a:solidFill>
                  <a:srgbClr val="000000"/>
                </a:solidFill>
                <a:latin typeface="Times New Roman" panose="02020603050405020304" pitchFamily="18" charset="0"/>
                <a:cs typeface="Times New Roman" panose="02020603050405020304" pitchFamily="18" charset="0"/>
              </a:rPr>
              <a:t>. </a:t>
            </a:r>
            <a:endParaRPr lang="tr-TR" sz="4000" dirty="0" smtClean="0">
              <a:solidFill>
                <a:srgbClr val="000000"/>
              </a:solidFill>
              <a:latin typeface="Times New Roman" panose="02020603050405020304" pitchFamily="18" charset="0"/>
              <a:cs typeface="Times New Roman" panose="02020603050405020304" pitchFamily="18" charset="0"/>
            </a:endParaRPr>
          </a:p>
          <a:p>
            <a:pPr marL="0" indent="0">
              <a:lnSpc>
                <a:spcPct val="107000"/>
              </a:lnSpc>
              <a:spcAft>
                <a:spcPts val="800"/>
              </a:spcAft>
              <a:buNone/>
            </a:pPr>
            <a:r>
              <a:rPr lang="tr-TR" sz="4000" dirty="0" smtClean="0">
                <a:solidFill>
                  <a:srgbClr val="000000"/>
                </a:solidFill>
                <a:latin typeface="Times New Roman" panose="02020603050405020304" pitchFamily="18" charset="0"/>
                <a:cs typeface="Times New Roman" panose="02020603050405020304" pitchFamily="18" charset="0"/>
              </a:rPr>
              <a:t>-Evlilik eşini yani hayat arkadaşını </a:t>
            </a:r>
            <a:r>
              <a:rPr lang="tr-TR" sz="4000" dirty="0">
                <a:solidFill>
                  <a:srgbClr val="000000"/>
                </a:solidFill>
                <a:latin typeface="Times New Roman" panose="02020603050405020304" pitchFamily="18" charset="0"/>
                <a:cs typeface="Times New Roman" panose="02020603050405020304" pitchFamily="18" charset="0"/>
              </a:rPr>
              <a:t>yeniden tanıma </a:t>
            </a:r>
            <a:r>
              <a:rPr lang="tr-TR" sz="4000" dirty="0" smtClean="0">
                <a:solidFill>
                  <a:srgbClr val="000000"/>
                </a:solidFill>
                <a:latin typeface="Times New Roman" panose="02020603050405020304" pitchFamily="18" charset="0"/>
                <a:cs typeface="Times New Roman" panose="02020603050405020304" pitchFamily="18" charset="0"/>
              </a:rPr>
              <a:t>ve onunla birlikte hayatı yeniden anlamlı kılma ve ona değer katma sürecidir</a:t>
            </a:r>
            <a:r>
              <a:rPr lang="tr-TR" sz="4000" dirty="0">
                <a:solidFill>
                  <a:srgbClr val="000000"/>
                </a:solidFill>
                <a:latin typeface="Times New Roman" panose="02020603050405020304" pitchFamily="18" charset="0"/>
                <a:cs typeface="Times New Roman" panose="02020603050405020304" pitchFamily="18" charset="0"/>
              </a:rPr>
              <a:t>.</a:t>
            </a:r>
            <a:endParaRPr lang="tr-TR" sz="40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928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SAĞLIKLI BİR EVLİLİĞİN TEMELİ NASIL ATILIR?</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802257" y="1526875"/>
            <a:ext cx="10719183" cy="4978428"/>
          </a:xfrm>
        </p:spPr>
        <p:txBody>
          <a:bodyPr>
            <a:normAutofit lnSpcReduction="10000"/>
          </a:bodyPr>
          <a:lstStyle/>
          <a:p>
            <a:pPr marL="0" indent="0">
              <a:spcBef>
                <a:spcPts val="0"/>
              </a:spcBef>
              <a:buNone/>
            </a:pPr>
            <a:r>
              <a:rPr lang="tr-TR" sz="3600" b="1" dirty="0">
                <a:solidFill>
                  <a:srgbClr val="212121"/>
                </a:solidFill>
                <a:latin typeface="Times New Roman" panose="02020603050405020304" pitchFamily="18" charset="0"/>
                <a:cs typeface="Times New Roman" panose="02020603050405020304" pitchFamily="18" charset="0"/>
              </a:rPr>
              <a:t>"Kadınlarla dört hasletleri için evlenilir: Malı için, asaleti için, güzelliği için ve dini için. Sen dindar olanı tercih et, mesut olursun."</a:t>
            </a:r>
            <a:r>
              <a:rPr lang="tr-TR" sz="2400" dirty="0">
                <a:solidFill>
                  <a:srgbClr val="212121"/>
                </a:solidFill>
                <a:latin typeface="Times New Roman" panose="02020603050405020304" pitchFamily="18" charset="0"/>
                <a:cs typeface="Times New Roman" panose="02020603050405020304" pitchFamily="18" charset="0"/>
              </a:rPr>
              <a:t>(</a:t>
            </a:r>
            <a:r>
              <a:rPr lang="tr-TR" sz="2400" dirty="0" err="1">
                <a:solidFill>
                  <a:srgbClr val="212121"/>
                </a:solidFill>
                <a:latin typeface="Times New Roman" panose="02020603050405020304" pitchFamily="18" charset="0"/>
                <a:cs typeface="Times New Roman" panose="02020603050405020304" pitchFamily="18" charset="0"/>
              </a:rPr>
              <a:t>İbni</a:t>
            </a:r>
            <a:r>
              <a:rPr lang="tr-TR" sz="2400" dirty="0">
                <a:solidFill>
                  <a:srgbClr val="212121"/>
                </a:solidFill>
                <a:latin typeface="Times New Roman" panose="02020603050405020304" pitchFamily="18" charset="0"/>
                <a:cs typeface="Times New Roman" panose="02020603050405020304" pitchFamily="18" charset="0"/>
              </a:rPr>
              <a:t> </a:t>
            </a:r>
            <a:r>
              <a:rPr lang="tr-TR" sz="2400" dirty="0" err="1">
                <a:solidFill>
                  <a:srgbClr val="212121"/>
                </a:solidFill>
                <a:latin typeface="Times New Roman" panose="02020603050405020304" pitchFamily="18" charset="0"/>
                <a:cs typeface="Times New Roman" panose="02020603050405020304" pitchFamily="18" charset="0"/>
              </a:rPr>
              <a:t>Mace</a:t>
            </a:r>
            <a:r>
              <a:rPr lang="tr-TR" sz="2400" dirty="0">
                <a:solidFill>
                  <a:srgbClr val="212121"/>
                </a:solidFill>
                <a:latin typeface="Times New Roman" panose="02020603050405020304" pitchFamily="18" charset="0"/>
                <a:cs typeface="Times New Roman" panose="02020603050405020304" pitchFamily="18" charset="0"/>
              </a:rPr>
              <a:t>, Nikah: 6</a:t>
            </a:r>
            <a:r>
              <a:rPr lang="tr-TR" sz="2400" dirty="0" smtClean="0">
                <a:solidFill>
                  <a:srgbClr val="212121"/>
                </a:solidFill>
                <a:latin typeface="Times New Roman" panose="02020603050405020304" pitchFamily="18" charset="0"/>
                <a:cs typeface="Times New Roman" panose="02020603050405020304" pitchFamily="18" charset="0"/>
              </a:rPr>
              <a:t>.)</a:t>
            </a:r>
            <a:endParaRPr lang="tr-TR" sz="2400" dirty="0" smtClean="0">
              <a:solidFill>
                <a:srgbClr val="222222"/>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r>
              <a:rPr lang="tr-TR" sz="3300" dirty="0" smtClean="0">
                <a:solidFill>
                  <a:srgbClr val="222222"/>
                </a:solidFill>
                <a:latin typeface="Times New Roman" panose="02020603050405020304" pitchFamily="18" charset="0"/>
                <a:cs typeface="Times New Roman" panose="02020603050405020304" pitchFamily="18" charset="0"/>
              </a:rPr>
              <a:t>-Ailede mutluluğun en önemli unsuru </a:t>
            </a:r>
            <a:r>
              <a:rPr lang="tr-TR" sz="3300" b="1" dirty="0" smtClean="0">
                <a:solidFill>
                  <a:srgbClr val="FF0000"/>
                </a:solidFill>
                <a:latin typeface="Times New Roman" panose="02020603050405020304" pitchFamily="18" charset="0"/>
                <a:cs typeface="Times New Roman" panose="02020603050405020304" pitchFamily="18" charset="0"/>
              </a:rPr>
              <a:t>doğru eş seçimi</a:t>
            </a:r>
            <a:r>
              <a:rPr lang="tr-TR" sz="3300" dirty="0" smtClean="0">
                <a:solidFill>
                  <a:srgbClr val="222222"/>
                </a:solidFill>
                <a:latin typeface="Times New Roman" panose="02020603050405020304" pitchFamily="18" charset="0"/>
                <a:cs typeface="Times New Roman" panose="02020603050405020304" pitchFamily="18" charset="0"/>
              </a:rPr>
              <a:t>dir. Erkeğin, evleneceği kızı seçmesi, kız velisinin de damat adayını seçmek için dikkatli davranması, kurulacak yuvanın selâmeti ve doğacak çocukların sıhhati ve terbiyesi açısından çok mühimdir. </a:t>
            </a:r>
          </a:p>
          <a:p>
            <a:pPr marL="0" lvl="0" indent="0">
              <a:lnSpc>
                <a:spcPct val="100000"/>
              </a:lnSpc>
              <a:spcBef>
                <a:spcPts val="0"/>
              </a:spcBef>
              <a:buNone/>
            </a:pPr>
            <a:r>
              <a:rPr lang="tr-TR" sz="3300" dirty="0" smtClean="0">
                <a:solidFill>
                  <a:srgbClr val="222222"/>
                </a:solidFill>
                <a:latin typeface="Times New Roman" panose="02020603050405020304" pitchFamily="18" charset="0"/>
                <a:cs typeface="Times New Roman" panose="02020603050405020304" pitchFamily="18" charset="0"/>
              </a:rPr>
              <a:t>-Evlilik insanın </a:t>
            </a:r>
            <a:r>
              <a:rPr lang="tr-TR" sz="3300" dirty="0" smtClean="0">
                <a:solidFill>
                  <a:srgbClr val="222222"/>
                </a:solidFill>
                <a:latin typeface="Times New Roman" panose="02020603050405020304" pitchFamily="18" charset="0"/>
                <a:cs typeface="Times New Roman" panose="02020603050405020304" pitchFamily="18" charset="0"/>
              </a:rPr>
              <a:t>muhtemel bazı  </a:t>
            </a:r>
            <a:r>
              <a:rPr lang="tr-TR" sz="3300" dirty="0" smtClean="0">
                <a:solidFill>
                  <a:srgbClr val="222222"/>
                </a:solidFill>
                <a:latin typeface="Times New Roman" panose="02020603050405020304" pitchFamily="18" charset="0"/>
                <a:cs typeface="Times New Roman" panose="02020603050405020304" pitchFamily="18" charset="0"/>
              </a:rPr>
              <a:t>günahlara girmesine mani olur ve onun sayesinde hayat düzenli bir hale gelir. </a:t>
            </a:r>
          </a:p>
        </p:txBody>
      </p:sp>
    </p:spTree>
    <p:extLst>
      <p:ext uri="{BB962C8B-B14F-4D97-AF65-F5344CB8AC3E}">
        <p14:creationId xmlns:p14="http://schemas.microsoft.com/office/powerpoint/2010/main" val="1571229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0962" y="237226"/>
            <a:ext cx="11379200" cy="758952"/>
          </a:xfrm>
        </p:spPr>
        <p:txBody>
          <a:bodyPr>
            <a:normAutofit fontScale="90000"/>
          </a:bodyPr>
          <a:lstStyle/>
          <a:p>
            <a:r>
              <a:rPr lang="tr-TR" dirty="0" smtClean="0"/>
              <a:t>	</a:t>
            </a:r>
            <a:br>
              <a:rPr lang="tr-TR" dirty="0" smtClean="0"/>
            </a:br>
            <a:r>
              <a:rPr lang="tr-TR" dirty="0"/>
              <a:t/>
            </a:r>
            <a:br>
              <a:rPr lang="tr-TR" dirty="0"/>
            </a:br>
            <a:r>
              <a:rPr lang="tr-TR" dirty="0" smtClean="0"/>
              <a:t/>
            </a:r>
            <a:br>
              <a:rPr lang="tr-TR" dirty="0" smtClean="0"/>
            </a:br>
            <a:r>
              <a:rPr lang="tr-TR" sz="2700" b="1" dirty="0" smtClean="0"/>
              <a:t>SAĞLIKLI VE MUTLU BİR EVLİLİKTE OLMAZSA OLMAZLAR NELERDİR?</a:t>
            </a:r>
            <a:endParaRPr lang="tr-TR" sz="3100" b="1" dirty="0"/>
          </a:p>
        </p:txBody>
      </p:sp>
      <p:sp>
        <p:nvSpPr>
          <p:cNvPr id="3" name="İçerik Yer Tutucusu 2"/>
          <p:cNvSpPr>
            <a:spLocks noGrp="1"/>
          </p:cNvSpPr>
          <p:nvPr>
            <p:ph sz="quarter" idx="1"/>
          </p:nvPr>
        </p:nvSpPr>
        <p:spPr/>
        <p:txBody>
          <a:bodyPr>
            <a:normAutofit/>
          </a:bodyPr>
          <a:lstStyle/>
          <a:p>
            <a:pPr marL="457200" lvl="1" indent="0">
              <a:buNone/>
            </a:pPr>
            <a:r>
              <a:rPr lang="tr-TR" sz="2800" dirty="0" smtClean="0">
                <a:latin typeface="Times New Roman" panose="02020603050405020304" pitchFamily="18" charset="0"/>
                <a:cs typeface="Times New Roman" panose="02020603050405020304" pitchFamily="18" charset="0"/>
              </a:rPr>
              <a:t>	Mutlu bir aile için </a:t>
            </a:r>
            <a:r>
              <a:rPr lang="tr-TR" sz="2800" b="1" dirty="0" smtClean="0">
                <a:latin typeface="Times New Roman" panose="02020603050405020304" pitchFamily="18" charset="0"/>
                <a:cs typeface="Times New Roman" panose="02020603050405020304" pitchFamily="18" charset="0"/>
              </a:rPr>
              <a:t>‘5 S Kuralı’ </a:t>
            </a:r>
            <a:r>
              <a:rPr lang="tr-TR" sz="2800" dirty="0" smtClean="0">
                <a:latin typeface="Times New Roman" panose="02020603050405020304" pitchFamily="18" charset="0"/>
                <a:cs typeface="Times New Roman" panose="02020603050405020304" pitchFamily="18" charset="0"/>
              </a:rPr>
              <a:t>dediğimiz temel dinamikler mutlaka olmalıdır. Bunlar: </a:t>
            </a:r>
            <a:r>
              <a:rPr lang="tr-TR" sz="2800" b="1" dirty="0" smtClean="0">
                <a:latin typeface="Times New Roman" panose="02020603050405020304" pitchFamily="18" charset="0"/>
                <a:cs typeface="Times New Roman" panose="02020603050405020304" pitchFamily="18" charset="0"/>
              </a:rPr>
              <a:t>‘Seccade </a:t>
            </a:r>
            <a:r>
              <a:rPr lang="tr-TR" sz="2800" b="1" dirty="0" smtClean="0">
                <a:latin typeface="Times New Roman" panose="02020603050405020304" pitchFamily="18" charset="0"/>
                <a:cs typeface="Times New Roman" panose="02020603050405020304" pitchFamily="18" charset="0"/>
              </a:rPr>
              <a:t>birliği, sofra birliği, seyahat birliği, sohbet birliği ve sevgi, saygı birliğidir.’ </a:t>
            </a:r>
          </a:p>
          <a:p>
            <a:pPr lvl="1"/>
            <a:r>
              <a:rPr lang="tr-TR" sz="2800" dirty="0" smtClean="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S</a:t>
            </a:r>
            <a:r>
              <a:rPr lang="tr-TR" sz="2800" b="1" dirty="0" smtClean="0">
                <a:latin typeface="Times New Roman" panose="02020603050405020304" pitchFamily="18" charset="0"/>
                <a:cs typeface="Times New Roman" panose="02020603050405020304" pitchFamily="18" charset="0"/>
              </a:rPr>
              <a:t>eccade</a:t>
            </a:r>
            <a:r>
              <a:rPr lang="tr-TR" sz="2800" dirty="0" smtClean="0">
                <a:latin typeface="Times New Roman" panose="02020603050405020304" pitchFamily="18" charset="0"/>
                <a:cs typeface="Times New Roman" panose="02020603050405020304" pitchFamily="18" charset="0"/>
              </a:rPr>
              <a:t> birliği: «Ailene namazı emret, kendin de ona sabırla devam et</a:t>
            </a:r>
            <a:r>
              <a:rPr lang="tr-TR" sz="2800"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T</a:t>
            </a:r>
            <a:r>
              <a:rPr lang="tr-TR" sz="2800" dirty="0" smtClean="0">
                <a:latin typeface="Times New Roman" panose="02020603050405020304" pitchFamily="18" charset="0"/>
                <a:cs typeface="Times New Roman" panose="02020603050405020304" pitchFamily="18" charset="0"/>
              </a:rPr>
              <a:t>aha, 20/132.</a:t>
            </a:r>
            <a:endParaRPr lang="tr-TR" sz="2800" dirty="0" smtClean="0">
              <a:latin typeface="Times New Roman" panose="02020603050405020304" pitchFamily="18" charset="0"/>
              <a:cs typeface="Times New Roman" panose="02020603050405020304" pitchFamily="18" charset="0"/>
            </a:endParaRPr>
          </a:p>
          <a:p>
            <a:pPr lvl="1"/>
            <a:r>
              <a:rPr lang="tr-TR" sz="2800" dirty="0" smtClean="0">
                <a:latin typeface="Calibri" panose="020F0502020204030204" pitchFamily="34" charset="0"/>
                <a:ea typeface="Calibri" panose="020F0502020204030204" pitchFamily="34" charset="0"/>
                <a:cs typeface="Times New Roman" panose="02020603050405020304" pitchFamily="18" charset="0"/>
              </a:rPr>
              <a:t>Hayatın </a:t>
            </a:r>
            <a:r>
              <a:rPr lang="tr-TR" sz="2800" dirty="0">
                <a:latin typeface="Calibri" panose="020F0502020204030204" pitchFamily="34" charset="0"/>
                <a:ea typeface="Calibri" panose="020F0502020204030204" pitchFamily="34" charset="0"/>
                <a:cs typeface="Times New Roman" panose="02020603050405020304" pitchFamily="18" charset="0"/>
              </a:rPr>
              <a:t>amacı ibadettir, evliliğin amacı da ibadet hayatımıza yardımcı olacak bir işbirliği ve dayanışmadır. Aile demek, beraberce ibadet eden insanlar demek olmalıdır. Yuva kurarken ve evliliği yürütürken buna dikkat etmeliyiz.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marL="971550" lvl="1" indent="-514350">
              <a:buFont typeface="+mj-lt"/>
              <a:buAutoNum type="arabicPeriod"/>
            </a:pPr>
            <a:endParaRPr lang="tr-TR" sz="2800"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tr-TR" sz="2800" b="1" dirty="0" smtClean="0">
              <a:latin typeface="Times New Roman" panose="02020603050405020304" pitchFamily="18" charset="0"/>
              <a:cs typeface="Times New Roman" panose="02020603050405020304" pitchFamily="18" charset="0"/>
            </a:endParaRPr>
          </a:p>
          <a:p>
            <a:pPr marL="0" indent="0">
              <a:buNone/>
            </a:pPr>
            <a:endParaRPr lang="tr-TR" b="1" dirty="0"/>
          </a:p>
        </p:txBody>
      </p:sp>
    </p:spTree>
    <p:extLst>
      <p:ext uri="{BB962C8B-B14F-4D97-AF65-F5344CB8AC3E}">
        <p14:creationId xmlns:p14="http://schemas.microsoft.com/office/powerpoint/2010/main" val="2329231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5211" y="796835"/>
            <a:ext cx="9959566" cy="5262979"/>
          </a:xfrm>
          <a:prstGeom prst="rect">
            <a:avLst/>
          </a:prstGeom>
        </p:spPr>
        <p:txBody>
          <a:bodyPr wrap="square" numCol="2">
            <a:spAutoFit/>
          </a:bodyPr>
          <a:lstStyle/>
          <a:p>
            <a:pPr marL="457200" indent="-457200">
              <a:buFont typeface="Arial" panose="020B0604020202020204" pitchFamily="34" charset="0"/>
              <a:buChar char="•"/>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İkinci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kuralımız </a:t>
            </a:r>
            <a:r>
              <a:rPr lang="tr-TR" sz="2800" dirty="0">
                <a:latin typeface="Times New Roman" panose="02020603050405020304" pitchFamily="18" charset="0"/>
                <a:ea typeface="Calibri" panose="020F0502020204030204" pitchFamily="34" charset="0"/>
                <a:cs typeface="Times New Roman" panose="02020603050405020304" pitchFamily="18" charset="0"/>
              </a:rPr>
              <a:t>ise “</a:t>
            </a:r>
            <a:r>
              <a:rPr lang="tr-TR" sz="2800" b="1" u="sng" dirty="0">
                <a:latin typeface="Times New Roman" panose="02020603050405020304" pitchFamily="18" charset="0"/>
                <a:ea typeface="Calibri" panose="020F0502020204030204" pitchFamily="34" charset="0"/>
                <a:cs typeface="Times New Roman" panose="02020603050405020304" pitchFamily="18" charset="0"/>
              </a:rPr>
              <a:t>Sofra birliği.”</a:t>
            </a:r>
            <a:r>
              <a:rPr lang="tr-TR" sz="2800" b="1"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Mümkün olduğunca n</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eşeyle</a:t>
            </a:r>
            <a:r>
              <a:rPr lang="tr-TR" sz="2800" dirty="0">
                <a:latin typeface="Times New Roman" panose="02020603050405020304" pitchFamily="18" charset="0"/>
                <a:ea typeface="Calibri" panose="020F0502020204030204" pitchFamily="34" charset="0"/>
                <a:cs typeface="Times New Roman" panose="02020603050405020304" pitchFamily="18" charset="0"/>
              </a:rPr>
              <a:t>, güler yüzle, şükrederek aynı sofranın etrafında bir araya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gelinmelidir. </a:t>
            </a:r>
          </a:p>
          <a:p>
            <a:pPr marL="457200" indent="-45720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Üçüncü </a:t>
            </a:r>
            <a:r>
              <a:rPr lang="tr-TR" sz="2800" dirty="0" smtClean="0">
                <a:latin typeface="Calibri" panose="020F0502020204030204" pitchFamily="34" charset="0"/>
                <a:ea typeface="Calibri" panose="020F0502020204030204" pitchFamily="34" charset="0"/>
                <a:cs typeface="Times New Roman" panose="02020603050405020304" pitchFamily="18" charset="0"/>
              </a:rPr>
              <a:t>kuralımız</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b="1" u="sng" dirty="0">
                <a:latin typeface="Calibri" panose="020F0502020204030204" pitchFamily="34" charset="0"/>
                <a:ea typeface="Calibri" panose="020F0502020204030204" pitchFamily="34" charset="0"/>
                <a:cs typeface="Times New Roman" panose="02020603050405020304" pitchFamily="18" charset="0"/>
              </a:rPr>
              <a:t>“Sayfa birliği” </a:t>
            </a:r>
            <a:r>
              <a:rPr lang="tr-TR" sz="2800" u="sng" dirty="0">
                <a:latin typeface="Calibri" panose="020F0502020204030204" pitchFamily="34" charset="0"/>
                <a:ea typeface="Calibri" panose="020F0502020204030204" pitchFamily="34" charset="0"/>
                <a:cs typeface="Times New Roman" panose="02020603050405020304" pitchFamily="18" charset="0"/>
              </a:rPr>
              <a:t>veya </a:t>
            </a:r>
            <a:r>
              <a:rPr lang="tr-TR" sz="2800" b="1" u="sng" dirty="0" smtClean="0">
                <a:latin typeface="Calibri" panose="020F0502020204030204" pitchFamily="34" charset="0"/>
                <a:ea typeface="Calibri" panose="020F0502020204030204" pitchFamily="34" charset="0"/>
                <a:cs typeface="Times New Roman" panose="02020603050405020304" pitchFamily="18" charset="0"/>
              </a:rPr>
              <a:t>“</a:t>
            </a:r>
            <a:r>
              <a:rPr lang="tr-TR" sz="2800" b="1" u="sng" dirty="0">
                <a:latin typeface="Calibri" panose="020F0502020204030204" pitchFamily="34" charset="0"/>
                <a:ea typeface="Calibri" panose="020F0502020204030204" pitchFamily="34" charset="0"/>
                <a:cs typeface="Times New Roman" panose="02020603050405020304" pitchFamily="18" charset="0"/>
              </a:rPr>
              <a:t>Sohbet birliği</a:t>
            </a:r>
            <a:r>
              <a:rPr lang="tr-TR" sz="2800" b="1" dirty="0" smtClean="0">
                <a:latin typeface="Calibri" panose="020F0502020204030204" pitchFamily="34" charset="0"/>
                <a:ea typeface="Calibri" panose="020F0502020204030204" pitchFamily="34" charset="0"/>
                <a:cs typeface="Times New Roman" panose="02020603050405020304" pitchFamily="18" charset="0"/>
              </a:rPr>
              <a:t>”</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r>
              <a:rPr lang="tr-TR" sz="2800" dirty="0">
                <a:latin typeface="Calibri" panose="020F0502020204030204" pitchFamily="34" charset="0"/>
                <a:ea typeface="Calibri" panose="020F0502020204030204" pitchFamily="34" charset="0"/>
                <a:cs typeface="Times New Roman" panose="02020603050405020304" pitchFamily="18" charset="0"/>
              </a:rPr>
              <a:t>Aile saadetini ve birliğini muhafaza etmek ev muhabbetine bağlıdır.</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r>
              <a:rPr lang="tr-TR" sz="2800" dirty="0" smtClean="0">
                <a:latin typeface="Calibri" panose="020F0502020204030204" pitchFamily="34" charset="0"/>
                <a:ea typeface="Calibri" panose="020F0502020204030204" pitchFamily="34" charset="0"/>
                <a:cs typeface="Times New Roman" panose="02020603050405020304" pitchFamily="18" charset="0"/>
              </a:rPr>
              <a:t>Uygun saatlerde Kur'an </a:t>
            </a:r>
            <a:r>
              <a:rPr lang="tr-TR" sz="2800" dirty="0">
                <a:latin typeface="Calibri" panose="020F0502020204030204" pitchFamily="34" charset="0"/>
                <a:ea typeface="Calibri" panose="020F0502020204030204" pitchFamily="34" charset="0"/>
                <a:cs typeface="Times New Roman" panose="02020603050405020304" pitchFamily="18" charset="0"/>
              </a:rPr>
              <a:t>ı Kerim </a:t>
            </a:r>
            <a:r>
              <a:rPr lang="tr-TR" sz="2800" dirty="0" smtClean="0">
                <a:latin typeface="Calibri" panose="020F0502020204030204" pitchFamily="34" charset="0"/>
                <a:ea typeface="Calibri" panose="020F0502020204030204" pitchFamily="34" charset="0"/>
                <a:cs typeface="Times New Roman" panose="02020603050405020304" pitchFamily="18" charset="0"/>
              </a:rPr>
              <a:t>tefsiri, hadis sohbeti gibi gönül dünyasına yönelik okumalar aileyi birbirine kenetler. </a:t>
            </a:r>
          </a:p>
          <a:p>
            <a:pPr marL="457200" indent="-457200">
              <a:buFont typeface="Arial" panose="020B0604020202020204" pitchFamily="34" charset="0"/>
              <a:buChar char="•"/>
            </a:pPr>
            <a:r>
              <a:rPr lang="tr-TR" sz="2800" dirty="0">
                <a:latin typeface="Times New Roman" panose="02020603050405020304" pitchFamily="18" charset="0"/>
                <a:ea typeface="Calibri" panose="020F0502020204030204" pitchFamily="34" charset="0"/>
                <a:cs typeface="Times New Roman" panose="02020603050405020304" pitchFamily="18" charset="0"/>
              </a:rPr>
              <a:t>Dördüncü kuralımız </a:t>
            </a:r>
            <a:r>
              <a:rPr lang="tr-TR" sz="2800" u="sng" dirty="0">
                <a:latin typeface="Times New Roman" panose="02020603050405020304" pitchFamily="18" charset="0"/>
                <a:ea typeface="Calibri" panose="020F0502020204030204" pitchFamily="34" charset="0"/>
                <a:cs typeface="Times New Roman" panose="02020603050405020304" pitchFamily="18" charset="0"/>
              </a:rPr>
              <a:t>“</a:t>
            </a:r>
            <a:r>
              <a:rPr lang="tr-TR" sz="2800" b="1" u="sng" dirty="0">
                <a:latin typeface="Times New Roman" panose="02020603050405020304" pitchFamily="18" charset="0"/>
                <a:ea typeface="Calibri" panose="020F0502020204030204" pitchFamily="34" charset="0"/>
                <a:cs typeface="Times New Roman" panose="02020603050405020304" pitchFamily="18" charset="0"/>
              </a:rPr>
              <a:t>Seyahat birliği</a:t>
            </a:r>
            <a:r>
              <a:rPr lang="tr-TR" sz="2800" b="1" u="sng"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Beşinci </a:t>
            </a:r>
            <a:r>
              <a:rPr lang="tr-TR" sz="2800" dirty="0">
                <a:latin typeface="Calibri" panose="020F0502020204030204" pitchFamily="34" charset="0"/>
                <a:ea typeface="Calibri" panose="020F0502020204030204" pitchFamily="34" charset="0"/>
                <a:cs typeface="Times New Roman" panose="02020603050405020304" pitchFamily="18" charset="0"/>
              </a:rPr>
              <a:t>olarak </a:t>
            </a:r>
            <a:r>
              <a:rPr lang="tr-TR" sz="2800" b="1" u="sng" dirty="0" smtClean="0">
                <a:latin typeface="Calibri" panose="020F0502020204030204" pitchFamily="34" charset="0"/>
                <a:ea typeface="Calibri" panose="020F0502020204030204" pitchFamily="34" charset="0"/>
                <a:cs typeface="Times New Roman" panose="02020603050405020304" pitchFamily="18" charset="0"/>
              </a:rPr>
              <a:t>“</a:t>
            </a:r>
            <a:r>
              <a:rPr lang="tr-TR" sz="2800" b="1" u="sng" dirty="0">
                <a:latin typeface="Calibri" panose="020F0502020204030204" pitchFamily="34" charset="0"/>
                <a:ea typeface="Calibri" panose="020F0502020204030204" pitchFamily="34" charset="0"/>
                <a:cs typeface="Times New Roman" panose="02020603050405020304" pitchFamily="18" charset="0"/>
              </a:rPr>
              <a:t>Sevgi ve Saygı </a:t>
            </a:r>
            <a:r>
              <a:rPr lang="tr-TR" sz="2800" b="1" u="sng" dirty="0" smtClean="0">
                <a:latin typeface="Calibri" panose="020F0502020204030204" pitchFamily="34" charset="0"/>
                <a:ea typeface="Calibri" panose="020F0502020204030204" pitchFamily="34" charset="0"/>
                <a:cs typeface="Times New Roman" panose="02020603050405020304" pitchFamily="18" charset="0"/>
              </a:rPr>
              <a:t>birliği.”</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94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2149" y="836023"/>
            <a:ext cx="8281851" cy="2329636"/>
          </a:xfrm>
          <a:prstGeom prst="rect">
            <a:avLst/>
          </a:prstGeom>
        </p:spPr>
        <p:txBody>
          <a:bodyPr wrap="square">
            <a:spAutoFit/>
          </a:bodyPr>
          <a:lstStyle/>
          <a:p>
            <a:pPr>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414069" y="483325"/>
            <a:ext cx="8393501" cy="5245731"/>
          </a:xfrm>
          <a:prstGeom prst="rect">
            <a:avLst/>
          </a:prstGeom>
        </p:spPr>
        <p:txBody>
          <a:bodyPr wrap="square">
            <a:spAutoFit/>
          </a:bodyPr>
          <a:lstStyle/>
          <a:p>
            <a:pPr>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800" dirty="0" smtClean="0">
                <a:latin typeface="Calibri" panose="020F0502020204030204" pitchFamily="34" charset="0"/>
                <a:ea typeface="Calibri" panose="020F0502020204030204" pitchFamily="34" charset="0"/>
                <a:cs typeface="Times New Roman" panose="02020603050405020304" pitchFamily="18" charset="0"/>
              </a:rPr>
              <a:t>Mutlu </a:t>
            </a:r>
            <a:r>
              <a:rPr lang="tr-TR" sz="2800" dirty="0">
                <a:latin typeface="Calibri" panose="020F0502020204030204" pitchFamily="34" charset="0"/>
                <a:ea typeface="Calibri" panose="020F0502020204030204" pitchFamily="34" charset="0"/>
                <a:cs typeface="Times New Roman" panose="02020603050405020304" pitchFamily="18" charset="0"/>
              </a:rPr>
              <a:t>evliliğin </a:t>
            </a:r>
            <a:r>
              <a:rPr lang="tr-TR" sz="2800" dirty="0" smtClean="0">
                <a:latin typeface="Calibri" panose="020F0502020204030204" pitchFamily="34" charset="0"/>
                <a:ea typeface="Calibri" panose="020F0502020204030204" pitchFamily="34" charset="0"/>
                <a:cs typeface="Times New Roman" panose="02020603050405020304" pitchFamily="18" charset="0"/>
              </a:rPr>
              <a:t>anahtarlarından bir tanesi </a:t>
            </a:r>
            <a:r>
              <a:rPr lang="tr-TR" sz="2800" b="1" i="1" dirty="0" smtClean="0">
                <a:latin typeface="Calibri" panose="020F0502020204030204" pitchFamily="34" charset="0"/>
                <a:ea typeface="Calibri" panose="020F0502020204030204" pitchFamily="34" charset="0"/>
                <a:cs typeface="Times New Roman" panose="02020603050405020304" pitchFamily="18" charset="0"/>
              </a:rPr>
              <a:t>“sağlıklı </a:t>
            </a:r>
            <a:r>
              <a:rPr lang="tr-TR" sz="2800" b="1" i="1" dirty="0" smtClean="0">
                <a:latin typeface="Calibri" panose="020F0502020204030204" pitchFamily="34" charset="0"/>
                <a:ea typeface="Calibri" panose="020F0502020204030204" pitchFamily="34" charset="0"/>
                <a:cs typeface="Times New Roman" panose="02020603050405020304" pitchFamily="18" charset="0"/>
              </a:rPr>
              <a:t>iletişim kurma becerisi» </a:t>
            </a:r>
            <a:r>
              <a:rPr lang="tr-TR" sz="2800" dirty="0" smtClean="0">
                <a:latin typeface="Calibri" panose="020F0502020204030204" pitchFamily="34" charset="0"/>
                <a:ea typeface="Calibri" panose="020F0502020204030204" pitchFamily="34" charset="0"/>
                <a:cs typeface="Times New Roman" panose="02020603050405020304" pitchFamily="18" charset="0"/>
              </a:rPr>
              <a:t>göstermedir</a:t>
            </a:r>
            <a:r>
              <a:rPr lang="tr-TR" sz="2800" dirty="0">
                <a:latin typeface="Calibri" panose="020F0502020204030204" pitchFamily="34" charset="0"/>
                <a:ea typeface="Calibri" panose="020F0502020204030204" pitchFamily="34" charset="0"/>
                <a:cs typeface="Times New Roman" panose="02020603050405020304" pitchFamily="18" charset="0"/>
              </a:rPr>
              <a:t>. Sürekli tartışan ve çatışan bir çift olmak ne kadar yorucu ve </a:t>
            </a:r>
            <a:r>
              <a:rPr lang="tr-TR" sz="2800" dirty="0" smtClean="0">
                <a:latin typeface="Calibri" panose="020F0502020204030204" pitchFamily="34" charset="0"/>
                <a:ea typeface="Calibri" panose="020F0502020204030204" pitchFamily="34" charset="0"/>
                <a:cs typeface="Times New Roman" panose="02020603050405020304" pitchFamily="18" charset="0"/>
              </a:rPr>
              <a:t>yıpratıcıysa; </a:t>
            </a:r>
            <a:r>
              <a:rPr lang="tr-TR" sz="2800" dirty="0">
                <a:latin typeface="Calibri" panose="020F0502020204030204" pitchFamily="34" charset="0"/>
                <a:ea typeface="Calibri" panose="020F0502020204030204" pitchFamily="34" charset="0"/>
                <a:cs typeface="Times New Roman" panose="02020603050405020304" pitchFamily="18" charset="0"/>
              </a:rPr>
              <a:t>eşlerden birinin var olan herhangi bir problemi tartışmaktan kaçınması veya tartışma esnasında sürekli sessiz kalması, duygu ve düşüncelerini net bir şekilde paylaşmaması da aynı derecede yıpratıcıdır.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Mutlu </a:t>
            </a:r>
            <a:r>
              <a:rPr lang="tr-TR" sz="2800" dirty="0">
                <a:latin typeface="Calibri" panose="020F0502020204030204" pitchFamily="34" charset="0"/>
                <a:ea typeface="Calibri" panose="020F0502020204030204" pitchFamily="34" charset="0"/>
                <a:cs typeface="Times New Roman" panose="02020603050405020304" pitchFamily="18" charset="0"/>
              </a:rPr>
              <a:t>evliliğin sırrı, eşlerin hiç tartışmaması ve çatışmaması değil, yaşanan çatışmaları tatlıya bağlayabilecek ve sorunları çözebilecek beceriye sahip olmasıdır</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Users\hp-pc\Desktop\ISPARTA\TÜM RESİMLER\IMG_20170316_1415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0" y="1526875"/>
            <a:ext cx="2165231" cy="297611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282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0332" y="496388"/>
            <a:ext cx="11099485" cy="5829801"/>
          </a:xfrm>
          <a:prstGeom prst="rect">
            <a:avLst/>
          </a:prstGeom>
        </p:spPr>
        <p:txBody>
          <a:bodyPr wrap="square">
            <a:spAutoFit/>
          </a:bodyPr>
          <a:lstStyle/>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Âlemlere rahmet olarak gönderilen Peygamber Efendimiz (</a:t>
            </a:r>
            <a:r>
              <a:rPr lang="tr-TR" sz="2800" dirty="0" err="1">
                <a:latin typeface="Calibri" panose="020F0502020204030204" pitchFamily="34" charset="0"/>
                <a:ea typeface="Calibri" panose="020F0502020204030204" pitchFamily="34" charset="0"/>
                <a:cs typeface="Times New Roman" panose="02020603050405020304" pitchFamily="18" charset="0"/>
              </a:rPr>
              <a:t>s.a.v</a:t>
            </a:r>
            <a:r>
              <a:rPr lang="tr-TR" sz="2800" dirty="0">
                <a:latin typeface="Calibri" panose="020F0502020204030204" pitchFamily="34" charset="0"/>
                <a:ea typeface="Calibri" panose="020F0502020204030204" pitchFamily="34" charset="0"/>
                <a:cs typeface="Times New Roman" panose="02020603050405020304" pitchFamily="18" charset="0"/>
              </a:rPr>
              <a:t>) yüzyıllar ötesinden bizlere : </a:t>
            </a:r>
            <a:r>
              <a:rPr lang="tr-TR" sz="28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“Kötülüğün peşinden iyi bir şey yap ki onu yok etsin. İnsanlara karşı güzel ahlaka uygun biçimde davran.”</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a:t>
            </a:r>
            <a:r>
              <a:rPr lang="tr-TR" sz="2400" dirty="0" err="1">
                <a:latin typeface="Calibri" panose="020F0502020204030204" pitchFamily="34" charset="0"/>
                <a:ea typeface="Calibri" panose="020F0502020204030204" pitchFamily="34" charset="0"/>
                <a:cs typeface="Times New Roman" panose="02020603050405020304" pitchFamily="18" charset="0"/>
              </a:rPr>
              <a:t>Tirmizî</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Birr</a:t>
            </a:r>
            <a:r>
              <a:rPr lang="tr-TR" sz="2400" dirty="0">
                <a:latin typeface="Calibri" panose="020F0502020204030204" pitchFamily="34" charset="0"/>
                <a:ea typeface="Calibri" panose="020F0502020204030204" pitchFamily="34" charset="0"/>
                <a:cs typeface="Times New Roman" panose="02020603050405020304" pitchFamily="18" charset="0"/>
              </a:rPr>
              <a:t>: 55.) </a:t>
            </a:r>
            <a:r>
              <a:rPr lang="tr-TR" sz="2800" dirty="0" smtClean="0">
                <a:latin typeface="Calibri" panose="020F0502020204030204" pitchFamily="34" charset="0"/>
                <a:ea typeface="Calibri" panose="020F0502020204030204" pitchFamily="34" charset="0"/>
                <a:cs typeface="Times New Roman" panose="02020603050405020304" pitchFamily="18" charset="0"/>
              </a:rPr>
              <a:t>buyurmuştur.</a:t>
            </a:r>
            <a:endParaRPr lang="tr-TR" sz="28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latin typeface="Calibri" panose="020F0502020204030204" pitchFamily="34" charset="0"/>
                <a:ea typeface="Calibri" panose="020F0502020204030204" pitchFamily="34" charset="0"/>
                <a:cs typeface="Times New Roman" panose="02020603050405020304" pitchFamily="18" charset="0"/>
              </a:rPr>
              <a:t>En </a:t>
            </a:r>
            <a:r>
              <a:rPr lang="tr-TR" sz="2800" dirty="0">
                <a:latin typeface="Calibri" panose="020F0502020204030204" pitchFamily="34" charset="0"/>
                <a:ea typeface="Calibri" panose="020F0502020204030204" pitchFamily="34" charset="0"/>
                <a:cs typeface="Times New Roman" panose="02020603050405020304" pitchFamily="18" charset="0"/>
              </a:rPr>
              <a:t>ilham verici on terapist arasında gösterilen John Gottman’ın 1’e 5 kuralı</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r>
              <a:rPr lang="tr-TR" sz="2800" dirty="0">
                <a:latin typeface="Calibri" panose="020F0502020204030204" pitchFamily="34" charset="0"/>
                <a:ea typeface="Calibri" panose="020F0502020204030204" pitchFamily="34" charset="0"/>
                <a:cs typeface="Times New Roman" panose="02020603050405020304" pitchFamily="18" charset="0"/>
              </a:rPr>
              <a:t>evlilikler için iyileşme yolunda ilk adım olabilir</a:t>
            </a:r>
            <a:r>
              <a:rPr lang="tr-TR" sz="2800" dirty="0" smtClean="0">
                <a:latin typeface="Calibri" panose="020F0502020204030204" pitchFamily="34" charset="0"/>
                <a:ea typeface="Calibri" panose="020F0502020204030204" pitchFamily="34" charset="0"/>
                <a:cs typeface="Times New Roman" panose="02020603050405020304" pitchFamily="18" charset="0"/>
              </a:rPr>
              <a:t>. Ona göre;</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“Mutlu bir ilişkide çiftler birbiri ile tartışırken negatif bir cümle sarf ettikten sonra birbirleri ile ilgili en az beş tane olumlu cümle </a:t>
            </a:r>
            <a:r>
              <a:rPr lang="tr-TR" sz="28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kurmalıdırlar</a:t>
            </a:r>
            <a:r>
              <a:rPr lang="tr-TR" sz="28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Eşinize bir olumsuz şey söylediğinizde bunu telafi etmek için arkasından </a:t>
            </a:r>
            <a:r>
              <a:rPr lang="tr-TR" sz="28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en az beş </a:t>
            </a:r>
            <a:r>
              <a:rPr lang="tr-TR" sz="28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tane olumlu cümle söylemeniz </a:t>
            </a:r>
            <a:r>
              <a:rPr lang="tr-TR" sz="28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gerekir”  </a:t>
            </a:r>
            <a:r>
              <a:rPr lang="tr-TR" sz="28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ve </a:t>
            </a:r>
            <a:r>
              <a:rPr lang="tr-TR" sz="2800" dirty="0" smtClean="0">
                <a:latin typeface="Calibri" panose="020F0502020204030204" pitchFamily="34" charset="0"/>
                <a:ea typeface="Calibri" panose="020F0502020204030204" pitchFamily="34" charset="0"/>
                <a:cs typeface="Times New Roman" panose="02020603050405020304" pitchFamily="18" charset="0"/>
              </a:rPr>
              <a:t>bu </a:t>
            </a:r>
            <a:r>
              <a:rPr lang="tr-TR" sz="2800" dirty="0" smtClean="0">
                <a:latin typeface="Calibri" panose="020F0502020204030204" pitchFamily="34" charset="0"/>
                <a:ea typeface="Calibri" panose="020F0502020204030204" pitchFamily="34" charset="0"/>
                <a:cs typeface="Times New Roman" panose="02020603050405020304" pitchFamily="18" charset="0"/>
              </a:rPr>
              <a:t>mutlu evliliğin sırlarındandır.</a:t>
            </a: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468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86995" y="469524"/>
            <a:ext cx="8039819" cy="547137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Eşlerin birbirine kıymet vermesi çok önemlidir. </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Sorumluluk </a:t>
            </a:r>
            <a:r>
              <a:rPr lang="tr-TR" sz="2800" dirty="0">
                <a:latin typeface="Times New Roman" panose="02020603050405020304" pitchFamily="18" charset="0"/>
                <a:ea typeface="Calibri" panose="020F0502020204030204" pitchFamily="34" charset="0"/>
                <a:cs typeface="Times New Roman" panose="02020603050405020304" pitchFamily="18" charset="0"/>
              </a:rPr>
              <a:t>almaktan kaçınmayın,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aranızda herhangi </a:t>
            </a:r>
            <a:r>
              <a:rPr lang="tr-TR" sz="2800" dirty="0">
                <a:latin typeface="Times New Roman" panose="02020603050405020304" pitchFamily="18" charset="0"/>
                <a:ea typeface="Calibri" panose="020F0502020204030204" pitchFamily="34" charset="0"/>
                <a:cs typeface="Times New Roman" panose="02020603050405020304" pitchFamily="18" charset="0"/>
              </a:rPr>
              <a:t>bir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sorun oluştuğu  taktirde </a:t>
            </a:r>
            <a:r>
              <a:rPr lang="tr-TR" sz="2800" dirty="0">
                <a:latin typeface="Times New Roman" panose="02020603050405020304" pitchFamily="18" charset="0"/>
                <a:ea typeface="Calibri" panose="020F0502020204030204" pitchFamily="34" charset="0"/>
                <a:cs typeface="Times New Roman" panose="02020603050405020304" pitchFamily="18" charset="0"/>
              </a:rPr>
              <a:t>çözümü hep eşinizden beklemeyin. </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Sorun </a:t>
            </a:r>
            <a:r>
              <a:rPr lang="tr-TR" sz="2800" dirty="0">
                <a:latin typeface="Times New Roman" panose="02020603050405020304" pitchFamily="18" charset="0"/>
                <a:ea typeface="Calibri" panose="020F0502020204030204" pitchFamily="34" charset="0"/>
                <a:cs typeface="Times New Roman" panose="02020603050405020304" pitchFamily="18" charset="0"/>
              </a:rPr>
              <a:t>yaşamadığınız, ilişkinizin yolunda gittiği zamanlarda paylaşımlarınızı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artırmanız, </a:t>
            </a:r>
            <a:r>
              <a:rPr lang="tr-TR" sz="2800" dirty="0">
                <a:latin typeface="Times New Roman" panose="02020603050405020304" pitchFamily="18" charset="0"/>
                <a:ea typeface="Calibri" panose="020F0502020204030204" pitchFamily="34" charset="0"/>
                <a:cs typeface="Times New Roman" panose="02020603050405020304" pitchFamily="18" charset="0"/>
              </a:rPr>
              <a:t>sevginizi açıkça ifade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etmeniz aranızdaki bağı kuvvetlendirecektir.</a:t>
            </a:r>
          </a:p>
          <a:p>
            <a:pPr marL="457200" indent="-457200">
              <a:lnSpc>
                <a:spcPct val="107000"/>
              </a:lnSpc>
              <a:spcAft>
                <a:spcPts val="800"/>
              </a:spcAft>
              <a:buFont typeface="Arial" panose="020B0604020202020204" pitchFamily="34" charset="0"/>
              <a:buChar char="•"/>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Kendinizin </a:t>
            </a:r>
            <a:r>
              <a:rPr lang="tr-TR" sz="2800" dirty="0">
                <a:latin typeface="Times New Roman" panose="02020603050405020304" pitchFamily="18" charset="0"/>
                <a:ea typeface="Calibri" panose="020F0502020204030204" pitchFamily="34" charset="0"/>
                <a:cs typeface="Times New Roman" panose="02020603050405020304" pitchFamily="18" charset="0"/>
              </a:rPr>
              <a:t>ve eşinizin sevgi dilini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keşfedin.Kadın </a:t>
            </a:r>
            <a:r>
              <a:rPr lang="tr-TR" sz="2800" dirty="0">
                <a:latin typeface="Times New Roman" panose="02020603050405020304" pitchFamily="18" charset="0"/>
                <a:ea typeface="Calibri" panose="020F0502020204030204" pitchFamily="34" charset="0"/>
                <a:cs typeface="Times New Roman" panose="02020603050405020304" pitchFamily="18" charset="0"/>
              </a:rPr>
              <a:t>ve erkeğin fıtratını; fiziksel, duygusal ve bilişsel ihtiyaçlarını öğrenmek için çaba gösterin</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50" name="Picture 2" descr="C:\Users\hp-pc\Desktop\ISPARTA\TÜM RESİMLER\IMG_20170317_1214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34" y="735590"/>
            <a:ext cx="3118464" cy="507726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832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2309" y="431321"/>
            <a:ext cx="7479102" cy="567655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nSpc>
                <a:spcPct val="107000"/>
              </a:lnSpc>
              <a:spcAft>
                <a:spcPts val="800"/>
              </a:spcAft>
              <a:buFont typeface="Arial" panose="020B0604020202020204" pitchFamily="34" charset="0"/>
              <a:buChar char="•"/>
            </a:pPr>
            <a:endPar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Her </a:t>
            </a: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ne olursa olsun </a:t>
            </a: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asla </a:t>
            </a:r>
            <a:r>
              <a:rPr lang="tr-TR" sz="2800" u="sng"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eşinizi </a:t>
            </a:r>
            <a:r>
              <a:rPr lang="tr-TR" sz="2800" u="sng"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suçlamayın!</a:t>
            </a:r>
          </a:p>
          <a:p>
            <a:pPr marL="457200" indent="-457200">
              <a:lnSpc>
                <a:spcPct val="107000"/>
              </a:lnSpc>
              <a:spcAft>
                <a:spcPts val="800"/>
              </a:spcAft>
              <a:buFont typeface="Arial" panose="020B0604020202020204" pitchFamily="34" charset="0"/>
              <a:buChar char="•"/>
            </a:pP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F</a:t>
            </a: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edakârlık, özveri gibi tutumlar kul olarak insanı olgunlaştırır. </a:t>
            </a:r>
            <a:endParaRPr lang="tr-TR"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«İyilik yap denize at, balık bilmezse </a:t>
            </a:r>
            <a:r>
              <a:rPr lang="tr-TR" sz="28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Halık</a:t>
            </a: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bilir.» </a:t>
            </a:r>
          </a:p>
          <a:p>
            <a:pPr marL="457200" indent="-457200">
              <a:lnSpc>
                <a:spcPct val="107000"/>
              </a:lnSpc>
              <a:spcAft>
                <a:spcPts val="800"/>
              </a:spcAft>
              <a:buFont typeface="Arial" panose="020B0604020202020204" pitchFamily="34" charset="0"/>
              <a:buChar char="•"/>
            </a:pP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Eşler arasında şiddetin hangi türü olursa olsun manevi ve psikolojik destek almak lazımdır.</a:t>
            </a:r>
          </a:p>
          <a:p>
            <a:pPr marL="457200" indent="-457200">
              <a:lnSpc>
                <a:spcPct val="107000"/>
              </a:lnSpc>
              <a:spcAft>
                <a:spcPts val="800"/>
              </a:spcAft>
              <a:buFont typeface="Arial" panose="020B0604020202020204" pitchFamily="34" charset="0"/>
              <a:buChar char="•"/>
            </a:pPr>
            <a:r>
              <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Eşler arasında bir çözümsüzlük hali varsa aile büyükleri devreye girer; o da fayda sağlamazsa son raddede hukuki yollara başvurulabilir. </a:t>
            </a:r>
            <a:endParaRPr lang="tr-TR"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4" name="Picture 2" descr="C:\Users\hp-pc\Desktop\ISPARTA\TÜM RESİMLER\IMG_20170317_1216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1256" y="1302587"/>
            <a:ext cx="3362866" cy="41234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4752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705</TotalTime>
  <Words>935</Words>
  <Application>Microsoft Office PowerPoint</Application>
  <PresentationFormat>Özel</PresentationFormat>
  <Paragraphs>60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Kent</vt:lpstr>
      <vt:lpstr>ISPARTA İL MÜFTÜLÜĞÜ </vt:lpstr>
      <vt:lpstr>                  EVLİLİK NEDİR?</vt:lpstr>
      <vt:lpstr> SAĞLIKLI BİR EVLİLİĞİN TEMELİ NASIL ATILIR?</vt:lpstr>
      <vt:lpstr>    SAĞLIKLI VE MUTLU BİR EVLİLİKTE OLMAZSA OLMAZLAR NELERDİR?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Sağlıklı  bir evliliğin temel kodları</dc:title>
  <dc:creator>SONER</dc:creator>
  <cp:lastModifiedBy>hp-pc</cp:lastModifiedBy>
  <cp:revision>72</cp:revision>
  <dcterms:created xsi:type="dcterms:W3CDTF">2019-09-07T18:53:25Z</dcterms:created>
  <dcterms:modified xsi:type="dcterms:W3CDTF">2019-11-14T13:35:35Z</dcterms:modified>
</cp:coreProperties>
</file>